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56" r:id="rId2"/>
  </p:sldIdLst>
  <p:sldSz cx="43891200" cy="32918400"/>
  <p:notesSz cx="6858000" cy="9144000"/>
  <p:defaultTextStyle>
    <a:defPPr>
      <a:defRPr lang="en-US"/>
    </a:defPPr>
    <a:lvl1pPr marL="0" algn="l" defTabSz="3686418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1pPr>
    <a:lvl2pPr marL="1843209" algn="l" defTabSz="3686418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2pPr>
    <a:lvl3pPr marL="3686418" algn="l" defTabSz="3686418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3pPr>
    <a:lvl4pPr marL="5529628" algn="l" defTabSz="3686418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4pPr>
    <a:lvl5pPr marL="7372837" algn="l" defTabSz="3686418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5pPr>
    <a:lvl6pPr marL="9216046" algn="l" defTabSz="3686418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6pPr>
    <a:lvl7pPr marL="11059255" algn="l" defTabSz="3686418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7pPr>
    <a:lvl8pPr marL="12902464" algn="l" defTabSz="3686418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8pPr>
    <a:lvl9pPr marL="14745674" algn="l" defTabSz="3686418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68" userDrawn="1">
          <p15:clr>
            <a:srgbClr val="A4A3A4"/>
          </p15:clr>
        </p15:guide>
        <p15:guide id="2" pos="1382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CBCBC"/>
    <a:srgbClr val="C7EAFE"/>
    <a:srgbClr val="329AFF"/>
    <a:srgbClr val="6ACEF7"/>
    <a:srgbClr val="2C8B57"/>
    <a:srgbClr val="319BFF"/>
    <a:srgbClr val="FF9910"/>
    <a:srgbClr val="F3B710"/>
    <a:srgbClr val="0043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58"/>
    <p:restoredTop sz="79009"/>
  </p:normalViewPr>
  <p:slideViewPr>
    <p:cSldViewPr snapToObjects="1">
      <p:cViewPr>
        <p:scale>
          <a:sx n="35" d="100"/>
          <a:sy n="35" d="100"/>
        </p:scale>
        <p:origin x="-1344" y="232"/>
      </p:cViewPr>
      <p:guideLst>
        <p:guide orient="horz" pos="10368"/>
        <p:guide pos="1382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95" d="100"/>
        <a:sy n="9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2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8B2164-B946-1E4A-B2FB-269951FFC76A}" type="datetimeFigureOut">
              <a:rPr lang="en-US" smtClean="0"/>
              <a:t>4/29/21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3898FD-5E58-EC4D-9B66-9E2B093F6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2494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of 04/29/21, Figure 2-4 here come from overleaf </a:t>
            </a:r>
            <a:r>
              <a:rPr lang="en-US" dirty="0" err="1"/>
              <a:t>ms</a:t>
            </a:r>
            <a:r>
              <a:rPr lang="en-US" dirty="0"/>
              <a:t> draft. Had to redo size of Figure 5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Figure notes from NSF version…</a:t>
            </a:r>
          </a:p>
          <a:p>
            <a:endParaRPr lang="en-US" dirty="0"/>
          </a:p>
          <a:p>
            <a:r>
              <a:rPr lang="en-US" dirty="0"/>
              <a:t>Figure 2 notes: looking in ‘modeling folder’ – script: ‘main_contact_susceptibility_wuhan_Davies_update012721_ave’</a:t>
            </a:r>
          </a:p>
          <a:p>
            <a:endParaRPr lang="en-US" dirty="0"/>
          </a:p>
          <a:p>
            <a:r>
              <a:rPr lang="en-US" dirty="0"/>
              <a:t>Fig 3 notes: in ‘present-mathbio-111920’ --script: ‘main_SEIR_twodiseases_sameR0s_plt_figure1_update012721_4pan’</a:t>
            </a:r>
          </a:p>
          <a:p>
            <a:endParaRPr lang="en-US" dirty="0"/>
          </a:p>
          <a:p>
            <a:r>
              <a:rPr lang="en-US" dirty="0"/>
              <a:t>Fig. 4 notes: in ‘present-mathbio-111920’ --script: ‘main_SEIR_twodiseases_sameR0s_plt_figure2_5and8_update012721’</a:t>
            </a:r>
          </a:p>
          <a:p>
            <a:endParaRPr lang="en-US" dirty="0"/>
          </a:p>
          <a:p>
            <a:r>
              <a:rPr lang="en-US" dirty="0"/>
              <a:t>Fig. 5 notes: in ‘’modeling  – </a:t>
            </a:r>
            <a:r>
              <a:rPr lang="en-US" dirty="0" err="1"/>
              <a:t>matlab</a:t>
            </a:r>
            <a:r>
              <a:rPr lang="en-US" dirty="0"/>
              <a:t> script: ‘main_SEIR_twodiseases_agedep_plt_wuhanf3_T5and8_update012721_ia’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3898FD-5E58-EC4D-9B66-9E2B093F66E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1123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5387342"/>
            <a:ext cx="37307520" cy="11460480"/>
          </a:xfrm>
        </p:spPr>
        <p:txBody>
          <a:bodyPr anchor="b"/>
          <a:lstStyle>
            <a:lvl1pPr algn="ctr">
              <a:defRPr sz="2880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6400" y="17289782"/>
            <a:ext cx="32918400" cy="7947659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670" indent="0" algn="ctr">
              <a:buNone/>
              <a:defRPr sz="9600"/>
            </a:lvl2pPr>
            <a:lvl3pPr marL="4389339" indent="0" algn="ctr">
              <a:buNone/>
              <a:defRPr sz="8640"/>
            </a:lvl3pPr>
            <a:lvl4pPr marL="6584009" indent="0" algn="ctr">
              <a:buNone/>
              <a:defRPr sz="7680"/>
            </a:lvl4pPr>
            <a:lvl5pPr marL="8778680" indent="0" algn="ctr">
              <a:buNone/>
              <a:defRPr sz="7680"/>
            </a:lvl5pPr>
            <a:lvl6pPr marL="10973349" indent="0" algn="ctr">
              <a:buNone/>
              <a:defRPr sz="7680"/>
            </a:lvl6pPr>
            <a:lvl7pPr marL="13168019" indent="0" algn="ctr">
              <a:buNone/>
              <a:defRPr sz="7680"/>
            </a:lvl7pPr>
            <a:lvl8pPr marL="15362688" indent="0" algn="ctr">
              <a:buNone/>
              <a:defRPr sz="7680"/>
            </a:lvl8pPr>
            <a:lvl9pPr marL="17557358" indent="0" algn="ctr">
              <a:buNone/>
              <a:defRPr sz="7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4/29/21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4/29/21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409643" y="1752601"/>
            <a:ext cx="9464040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17523" y="1752601"/>
            <a:ext cx="27843480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4/29/21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4/29/21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4663" y="8206750"/>
            <a:ext cx="37856160" cy="13693139"/>
          </a:xfrm>
        </p:spPr>
        <p:txBody>
          <a:bodyPr anchor="b"/>
          <a:lstStyle>
            <a:lvl1pPr>
              <a:defRPr sz="2880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94663" y="22029430"/>
            <a:ext cx="37856160" cy="7200899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/>
                </a:solidFill>
              </a:defRPr>
            </a:lvl1pPr>
            <a:lvl2pPr marL="219467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339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4009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3349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8019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2688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7358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4/29/21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17520" y="8763001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219920" y="8763001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4/29/21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1752608"/>
            <a:ext cx="3785616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23243" y="8069582"/>
            <a:ext cx="18568032" cy="3954779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670" indent="0">
              <a:buNone/>
              <a:defRPr sz="9600" b="1"/>
            </a:lvl2pPr>
            <a:lvl3pPr marL="4389339" indent="0">
              <a:buNone/>
              <a:defRPr sz="8640" b="1"/>
            </a:lvl3pPr>
            <a:lvl4pPr marL="6584009" indent="0">
              <a:buNone/>
              <a:defRPr sz="7680" b="1"/>
            </a:lvl4pPr>
            <a:lvl5pPr marL="8778680" indent="0">
              <a:buNone/>
              <a:defRPr sz="7680" b="1"/>
            </a:lvl5pPr>
            <a:lvl6pPr marL="10973349" indent="0">
              <a:buNone/>
              <a:defRPr sz="7680" b="1"/>
            </a:lvl6pPr>
            <a:lvl7pPr marL="13168019" indent="0">
              <a:buNone/>
              <a:defRPr sz="7680" b="1"/>
            </a:lvl7pPr>
            <a:lvl8pPr marL="15362688" indent="0">
              <a:buNone/>
              <a:defRPr sz="7680" b="1"/>
            </a:lvl8pPr>
            <a:lvl9pPr marL="17557358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23243" y="12024361"/>
            <a:ext cx="18568032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19923" y="8069582"/>
            <a:ext cx="18659477" cy="3954779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670" indent="0">
              <a:buNone/>
              <a:defRPr sz="9600" b="1"/>
            </a:lvl2pPr>
            <a:lvl3pPr marL="4389339" indent="0">
              <a:buNone/>
              <a:defRPr sz="8640" b="1"/>
            </a:lvl3pPr>
            <a:lvl4pPr marL="6584009" indent="0">
              <a:buNone/>
              <a:defRPr sz="7680" b="1"/>
            </a:lvl4pPr>
            <a:lvl5pPr marL="8778680" indent="0">
              <a:buNone/>
              <a:defRPr sz="7680" b="1"/>
            </a:lvl5pPr>
            <a:lvl6pPr marL="10973349" indent="0">
              <a:buNone/>
              <a:defRPr sz="7680" b="1"/>
            </a:lvl6pPr>
            <a:lvl7pPr marL="13168019" indent="0">
              <a:buNone/>
              <a:defRPr sz="7680" b="1"/>
            </a:lvl7pPr>
            <a:lvl8pPr marL="15362688" indent="0">
              <a:buNone/>
              <a:defRPr sz="7680" b="1"/>
            </a:lvl8pPr>
            <a:lvl9pPr marL="17557358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19923" y="12024361"/>
            <a:ext cx="18659477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4/29/21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4/29/21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4/29/21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8" y="2194560"/>
            <a:ext cx="14156055" cy="7680960"/>
          </a:xfrm>
        </p:spPr>
        <p:txBody>
          <a:bodyPr anchor="b"/>
          <a:lstStyle>
            <a:lvl1pPr>
              <a:defRPr sz="1536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659477" y="4739648"/>
            <a:ext cx="22219920" cy="23393400"/>
          </a:xfrm>
        </p:spPr>
        <p:txBody>
          <a:bodyPr/>
          <a:lstStyle>
            <a:lvl1pPr>
              <a:defRPr sz="15362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8" y="9875521"/>
            <a:ext cx="14156055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670" indent="0">
              <a:buNone/>
              <a:defRPr sz="6720"/>
            </a:lvl2pPr>
            <a:lvl3pPr marL="4389339" indent="0">
              <a:buNone/>
              <a:defRPr sz="5760"/>
            </a:lvl3pPr>
            <a:lvl4pPr marL="6584009" indent="0">
              <a:buNone/>
              <a:defRPr sz="4800"/>
            </a:lvl4pPr>
            <a:lvl5pPr marL="8778680" indent="0">
              <a:buNone/>
              <a:defRPr sz="4800"/>
            </a:lvl5pPr>
            <a:lvl6pPr marL="10973349" indent="0">
              <a:buNone/>
              <a:defRPr sz="4800"/>
            </a:lvl6pPr>
            <a:lvl7pPr marL="13168019" indent="0">
              <a:buNone/>
              <a:defRPr sz="4800"/>
            </a:lvl7pPr>
            <a:lvl8pPr marL="15362688" indent="0">
              <a:buNone/>
              <a:defRPr sz="4800"/>
            </a:lvl8pPr>
            <a:lvl9pPr marL="17557358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4/29/21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8" y="2194560"/>
            <a:ext cx="14156055" cy="7680960"/>
          </a:xfrm>
        </p:spPr>
        <p:txBody>
          <a:bodyPr anchor="b"/>
          <a:lstStyle>
            <a:lvl1pPr>
              <a:defRPr sz="1536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659477" y="4739648"/>
            <a:ext cx="22219920" cy="23393400"/>
          </a:xfrm>
        </p:spPr>
        <p:txBody>
          <a:bodyPr anchor="t"/>
          <a:lstStyle>
            <a:lvl1pPr marL="0" indent="0">
              <a:buNone/>
              <a:defRPr sz="15362"/>
            </a:lvl1pPr>
            <a:lvl2pPr marL="2194670" indent="0">
              <a:buNone/>
              <a:defRPr sz="13440"/>
            </a:lvl2pPr>
            <a:lvl3pPr marL="4389339" indent="0">
              <a:buNone/>
              <a:defRPr sz="11520"/>
            </a:lvl3pPr>
            <a:lvl4pPr marL="6584009" indent="0">
              <a:buNone/>
              <a:defRPr sz="9600"/>
            </a:lvl4pPr>
            <a:lvl5pPr marL="8778680" indent="0">
              <a:buNone/>
              <a:defRPr sz="9600"/>
            </a:lvl5pPr>
            <a:lvl6pPr marL="10973349" indent="0">
              <a:buNone/>
              <a:defRPr sz="9600"/>
            </a:lvl6pPr>
            <a:lvl7pPr marL="13168019" indent="0">
              <a:buNone/>
              <a:defRPr sz="9600"/>
            </a:lvl7pPr>
            <a:lvl8pPr marL="15362688" indent="0">
              <a:buNone/>
              <a:defRPr sz="9600"/>
            </a:lvl8pPr>
            <a:lvl9pPr marL="17557358" indent="0">
              <a:buNone/>
              <a:defRPr sz="9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8" y="9875521"/>
            <a:ext cx="14156055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670" indent="0">
              <a:buNone/>
              <a:defRPr sz="6720"/>
            </a:lvl2pPr>
            <a:lvl3pPr marL="4389339" indent="0">
              <a:buNone/>
              <a:defRPr sz="5760"/>
            </a:lvl3pPr>
            <a:lvl4pPr marL="6584009" indent="0">
              <a:buNone/>
              <a:defRPr sz="4800"/>
            </a:lvl4pPr>
            <a:lvl5pPr marL="8778680" indent="0">
              <a:buNone/>
              <a:defRPr sz="4800"/>
            </a:lvl5pPr>
            <a:lvl6pPr marL="10973349" indent="0">
              <a:buNone/>
              <a:defRPr sz="4800"/>
            </a:lvl6pPr>
            <a:lvl7pPr marL="13168019" indent="0">
              <a:buNone/>
              <a:defRPr sz="4800"/>
            </a:lvl7pPr>
            <a:lvl8pPr marL="15362688" indent="0">
              <a:buNone/>
              <a:defRPr sz="4800"/>
            </a:lvl8pPr>
            <a:lvl9pPr marL="17557358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4/29/21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17520" y="1752608"/>
            <a:ext cx="3785616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0" y="8763001"/>
            <a:ext cx="3785616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17520" y="30510488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DFC4F4-BE6D-0D49-BCB4-BAF18010955B}" type="datetimeFigureOut">
              <a:rPr lang="en-US" smtClean="0"/>
              <a:t>4/29/21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38960" y="30510488"/>
            <a:ext cx="148132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998160" y="30510488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971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389339" rtl="0" eaLnBrk="1" latinLnBrk="0" hangingPunct="1">
        <a:lnSpc>
          <a:spcPct val="90000"/>
        </a:lnSpc>
        <a:spcBef>
          <a:spcPct val="0"/>
        </a:spcBef>
        <a:buNone/>
        <a:defRPr sz="2112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336" indent="-1097336" algn="l" defTabSz="4389339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2005" indent="-1097336" algn="l" defTabSz="4389339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675" indent="-1097336" algn="l" defTabSz="4389339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1344" indent="-1097336" algn="l" defTabSz="4389339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6014" indent="-1097336" algn="l" defTabSz="4389339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683" indent="-1097336" algn="l" defTabSz="4389339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5353" indent="-1097336" algn="l" defTabSz="4389339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60024" indent="-1097336" algn="l" defTabSz="4389339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4693" indent="-1097336" algn="l" defTabSz="4389339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339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670" algn="l" defTabSz="4389339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339" algn="l" defTabSz="4389339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4009" algn="l" defTabSz="4389339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680" algn="l" defTabSz="4389339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3349" algn="l" defTabSz="4389339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8019" algn="l" defTabSz="4389339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2688" algn="l" defTabSz="4389339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7358" algn="l" defTabSz="4389339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1.emf"/><Relationship Id="rId18" Type="http://schemas.openxmlformats.org/officeDocument/2006/relationships/image" Target="../media/image16.emf"/><Relationship Id="rId26" Type="http://schemas.openxmlformats.org/officeDocument/2006/relationships/image" Target="../media/image24.emf"/><Relationship Id="rId21" Type="http://schemas.openxmlformats.org/officeDocument/2006/relationships/image" Target="../media/image19.emf"/><Relationship Id="rId34" Type="http://schemas.openxmlformats.org/officeDocument/2006/relationships/image" Target="../media/image32.emf"/><Relationship Id="rId7" Type="http://schemas.openxmlformats.org/officeDocument/2006/relationships/image" Target="../media/image5.emf"/><Relationship Id="rId12" Type="http://schemas.openxmlformats.org/officeDocument/2006/relationships/image" Target="../media/image10.emf"/><Relationship Id="rId17" Type="http://schemas.openxmlformats.org/officeDocument/2006/relationships/image" Target="../media/image15.emf"/><Relationship Id="rId25" Type="http://schemas.openxmlformats.org/officeDocument/2006/relationships/image" Target="../media/image23.emf"/><Relationship Id="rId33" Type="http://schemas.openxmlformats.org/officeDocument/2006/relationships/image" Target="../media/image31.em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emf"/><Relationship Id="rId20" Type="http://schemas.openxmlformats.org/officeDocument/2006/relationships/image" Target="../media/image18.emf"/><Relationship Id="rId29" Type="http://schemas.openxmlformats.org/officeDocument/2006/relationships/image" Target="../media/image27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11" Type="http://schemas.openxmlformats.org/officeDocument/2006/relationships/image" Target="../media/image9.emf"/><Relationship Id="rId24" Type="http://schemas.openxmlformats.org/officeDocument/2006/relationships/image" Target="../media/image22.emf"/><Relationship Id="rId32" Type="http://schemas.openxmlformats.org/officeDocument/2006/relationships/image" Target="../media/image30.emf"/><Relationship Id="rId37" Type="http://schemas.openxmlformats.org/officeDocument/2006/relationships/image" Target="../media/image35.emf"/><Relationship Id="rId5" Type="http://schemas.openxmlformats.org/officeDocument/2006/relationships/image" Target="../media/image3.emf"/><Relationship Id="rId15" Type="http://schemas.openxmlformats.org/officeDocument/2006/relationships/image" Target="../media/image13.emf"/><Relationship Id="rId23" Type="http://schemas.openxmlformats.org/officeDocument/2006/relationships/image" Target="../media/image21.png"/><Relationship Id="rId28" Type="http://schemas.openxmlformats.org/officeDocument/2006/relationships/image" Target="../media/image26.emf"/><Relationship Id="rId36" Type="http://schemas.openxmlformats.org/officeDocument/2006/relationships/image" Target="../media/image34.emf"/><Relationship Id="rId10" Type="http://schemas.openxmlformats.org/officeDocument/2006/relationships/image" Target="../media/image8.emf"/><Relationship Id="rId19" Type="http://schemas.openxmlformats.org/officeDocument/2006/relationships/image" Target="../media/image17.emf"/><Relationship Id="rId31" Type="http://schemas.openxmlformats.org/officeDocument/2006/relationships/image" Target="../media/image29.emf"/><Relationship Id="rId4" Type="http://schemas.openxmlformats.org/officeDocument/2006/relationships/image" Target="../media/image2.png"/><Relationship Id="rId9" Type="http://schemas.openxmlformats.org/officeDocument/2006/relationships/image" Target="../media/image7.emf"/><Relationship Id="rId14" Type="http://schemas.openxmlformats.org/officeDocument/2006/relationships/image" Target="../media/image12.emf"/><Relationship Id="rId22" Type="http://schemas.openxmlformats.org/officeDocument/2006/relationships/image" Target="../media/image20.emf"/><Relationship Id="rId27" Type="http://schemas.openxmlformats.org/officeDocument/2006/relationships/image" Target="../media/image25.emf"/><Relationship Id="rId30" Type="http://schemas.openxmlformats.org/officeDocument/2006/relationships/image" Target="../media/image28.emf"/><Relationship Id="rId35" Type="http://schemas.openxmlformats.org/officeDocument/2006/relationships/image" Target="../media/image33.emf"/><Relationship Id="rId8" Type="http://schemas.openxmlformats.org/officeDocument/2006/relationships/image" Target="../media/image6.emf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-5" y="-76200"/>
            <a:ext cx="43891202" cy="4279392"/>
          </a:xfrm>
          <a:prstGeom prst="rect">
            <a:avLst/>
          </a:prstGeom>
          <a:gradFill flip="none" rotWithShape="1">
            <a:gsLst>
              <a:gs pos="0">
                <a:srgbClr val="0070C0"/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68827"/>
            <a:ext cx="7044138" cy="4000500"/>
          </a:xfrm>
          <a:prstGeom prst="rect">
            <a:avLst/>
          </a:prstGeom>
        </p:spPr>
      </p:pic>
      <p:sp>
        <p:nvSpPr>
          <p:cNvPr id="10" name="CustomShape 10"/>
          <p:cNvSpPr/>
          <p:nvPr/>
        </p:nvSpPr>
        <p:spPr>
          <a:xfrm>
            <a:off x="6670939" y="-381155"/>
            <a:ext cx="32231531" cy="525795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0" tIns="47880" rIns="457200" bIns="47880" anchor="ctr" anchorCtr="0"/>
          <a:lstStyle/>
          <a:p>
            <a:pPr algn="ctr"/>
            <a:r>
              <a:rPr lang="en-US" sz="7200" b="1" dirty="0"/>
              <a:t>Modeling asymptomatic transmission in COVID-19 dynamics</a:t>
            </a:r>
            <a:endParaRPr lang="en-US" sz="7200" strike="noStrike" spc="-1" dirty="0">
              <a:uFill>
                <a:solidFill>
                  <a:srgbClr val="FFFFFF"/>
                </a:solidFill>
              </a:uFill>
              <a:ea typeface="Helvetica" charset="0"/>
              <a:cs typeface="Helvetica" charset="0"/>
            </a:endParaRPr>
          </a:p>
          <a:p>
            <a:pPr algn="ctr"/>
            <a:r>
              <a:rPr lang="en-US" sz="4800" b="1" strike="noStrike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Jeremy Harris</a:t>
            </a:r>
            <a:r>
              <a:rPr lang="en-US" sz="4800" spc="-1" baseline="30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1</a:t>
            </a:r>
            <a:r>
              <a:rPr lang="en-US" sz="48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, Sang Woo Park</a:t>
            </a:r>
            <a:r>
              <a:rPr lang="en-US" sz="4800" spc="-1" baseline="30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2</a:t>
            </a:r>
            <a:r>
              <a:rPr lang="en-US" sz="48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, Jonathan Dushoff</a:t>
            </a:r>
            <a:r>
              <a:rPr lang="en-US" sz="4800" spc="-1" baseline="30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3,4,5</a:t>
            </a:r>
            <a:r>
              <a:rPr lang="en-US" sz="4800" strike="noStrike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</a:t>
            </a:r>
            <a:r>
              <a:rPr lang="en-US" sz="48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and </a:t>
            </a:r>
            <a:r>
              <a:rPr lang="en-US" sz="4800" b="1" strike="noStrike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Joshua S. Weitz</a:t>
            </a:r>
            <a:r>
              <a:rPr lang="en-US" sz="4800" strike="noStrike" spc="-1" baseline="30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1,6</a:t>
            </a:r>
          </a:p>
          <a:p>
            <a:pPr algn="ctr"/>
            <a:r>
              <a:rPr lang="en-US" sz="36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School of Biological Sciences</a:t>
            </a:r>
            <a:r>
              <a:rPr lang="en-US" sz="3600" i="1" spc="-1" baseline="30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1</a:t>
            </a:r>
            <a:r>
              <a:rPr lang="en-US" sz="36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and School of Physics</a:t>
            </a:r>
            <a:r>
              <a:rPr lang="en-US" sz="3600" i="1" spc="-1" baseline="30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6</a:t>
            </a:r>
            <a:r>
              <a:rPr lang="en-US" sz="36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, </a:t>
            </a:r>
            <a:r>
              <a:rPr lang="en-US" sz="3600" i="1" strike="noStrike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Georgia Institute of Technology</a:t>
            </a:r>
          </a:p>
          <a:p>
            <a:pPr algn="ctr"/>
            <a:r>
              <a:rPr lang="en-US" sz="3600" i="1" dirty="0"/>
              <a:t>Department of Ecology and Evolutionary Biology, Princeton University</a:t>
            </a:r>
            <a:r>
              <a:rPr lang="en-US" sz="3600" baseline="30000" dirty="0"/>
              <a:t>2</a:t>
            </a:r>
            <a:endParaRPr lang="en-US" sz="3600" i="1" baseline="30000" dirty="0"/>
          </a:p>
          <a:p>
            <a:pPr algn="ctr"/>
            <a:r>
              <a:rPr lang="en-US" sz="3600" i="1" dirty="0"/>
              <a:t>Department of Biology</a:t>
            </a:r>
            <a:r>
              <a:rPr lang="en-US" sz="3600" i="1" baseline="30000" dirty="0"/>
              <a:t>3</a:t>
            </a:r>
            <a:r>
              <a:rPr lang="en-US" sz="3600" i="1" dirty="0"/>
              <a:t>, Department of Mathematics and Statistics</a:t>
            </a:r>
            <a:r>
              <a:rPr lang="en-US" sz="3600" i="1" baseline="30000" dirty="0"/>
              <a:t>4</a:t>
            </a:r>
            <a:r>
              <a:rPr lang="en-US" sz="3600" i="1" dirty="0"/>
              <a:t>, and </a:t>
            </a:r>
          </a:p>
          <a:p>
            <a:pPr algn="ctr"/>
            <a:r>
              <a:rPr lang="en-US" sz="3600" i="1" dirty="0"/>
              <a:t>M. G. DeGroote Institute for Infectious Disease Research</a:t>
            </a:r>
            <a:r>
              <a:rPr lang="en-US" sz="3600" i="1" baseline="30000" dirty="0"/>
              <a:t>5</a:t>
            </a:r>
            <a:r>
              <a:rPr lang="en-US" sz="3600" i="1" dirty="0"/>
              <a:t>, McMaster University</a:t>
            </a:r>
            <a:br>
              <a:rPr lang="en-US" sz="3600" i="1" dirty="0"/>
            </a:br>
            <a:endParaRPr lang="en-US" sz="3600" dirty="0"/>
          </a:p>
        </p:txBody>
      </p:sp>
      <p:sp>
        <p:nvSpPr>
          <p:cNvPr id="16" name="Rectangle 15"/>
          <p:cNvSpPr/>
          <p:nvPr/>
        </p:nvSpPr>
        <p:spPr>
          <a:xfrm flipV="1">
            <a:off x="-3" y="4184668"/>
            <a:ext cx="43891200" cy="13181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AutoShape 8" descr="COPE-shield-intergrated_HighRes.jpg"/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AutoShape 10" descr="COPE-shield-intergrated_HighRes.jpg"/>
          <p:cNvSpPr>
            <a:spLocks noChangeAspect="1" noChangeArrowheads="1"/>
          </p:cNvSpPr>
          <p:nvPr/>
        </p:nvSpPr>
        <p:spPr bwMode="auto">
          <a:xfrm>
            <a:off x="152400" y="15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AutoShape 12" descr="COPE-shield-intergrated_HighRes.jpg"/>
          <p:cNvSpPr>
            <a:spLocks noChangeAspect="1" noChangeArrowheads="1"/>
          </p:cNvSpPr>
          <p:nvPr/>
        </p:nvSpPr>
        <p:spPr bwMode="auto">
          <a:xfrm>
            <a:off x="304800" y="304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2" name="Rectangle 111"/>
          <p:cNvSpPr/>
          <p:nvPr/>
        </p:nvSpPr>
        <p:spPr>
          <a:xfrm flipV="1">
            <a:off x="152400" y="5455153"/>
            <a:ext cx="13774102" cy="121819"/>
          </a:xfrm>
          <a:prstGeom prst="rect">
            <a:avLst/>
          </a:prstGeom>
          <a:gradFill>
            <a:gsLst>
              <a:gs pos="0">
                <a:srgbClr val="F3B710"/>
              </a:gs>
              <a:gs pos="9900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ectangle 118"/>
          <p:cNvSpPr/>
          <p:nvPr/>
        </p:nvSpPr>
        <p:spPr>
          <a:xfrm flipV="1">
            <a:off x="103806" y="19842581"/>
            <a:ext cx="13774102" cy="121819"/>
          </a:xfrm>
          <a:prstGeom prst="rect">
            <a:avLst/>
          </a:prstGeom>
          <a:gradFill>
            <a:gsLst>
              <a:gs pos="0">
                <a:srgbClr val="F3B710"/>
              </a:gs>
              <a:gs pos="9900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Rectangle 173"/>
          <p:cNvSpPr/>
          <p:nvPr/>
        </p:nvSpPr>
        <p:spPr>
          <a:xfrm flipV="1">
            <a:off x="14420629" y="5457830"/>
            <a:ext cx="13774102" cy="121819"/>
          </a:xfrm>
          <a:prstGeom prst="rect">
            <a:avLst/>
          </a:prstGeom>
          <a:gradFill>
            <a:gsLst>
              <a:gs pos="0">
                <a:srgbClr val="F3B710"/>
              </a:gs>
              <a:gs pos="9900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Rectangle 177"/>
          <p:cNvSpPr/>
          <p:nvPr/>
        </p:nvSpPr>
        <p:spPr>
          <a:xfrm flipV="1">
            <a:off x="28373800" y="5395256"/>
            <a:ext cx="13774102" cy="121819"/>
          </a:xfrm>
          <a:prstGeom prst="rect">
            <a:avLst/>
          </a:prstGeom>
          <a:gradFill>
            <a:gsLst>
              <a:gs pos="0">
                <a:srgbClr val="F3B710"/>
              </a:gs>
              <a:gs pos="9900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20064156" y="10361844"/>
            <a:ext cx="273924" cy="550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" name="TextBox 332"/>
          <p:cNvSpPr txBox="1"/>
          <p:nvPr/>
        </p:nvSpPr>
        <p:spPr>
          <a:xfrm>
            <a:off x="621043" y="9592747"/>
            <a:ext cx="882362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i="1" dirty="0"/>
              <a:t>Figure 1.</a:t>
            </a:r>
            <a:r>
              <a:rPr lang="en-US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(A)</a:t>
            </a:r>
            <a:r>
              <a:rPr lang="en-US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</a:t>
            </a:r>
            <a:r>
              <a:rPr lang="en-US" altLang="zh-TW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he</a:t>
            </a:r>
            <a:r>
              <a:rPr lang="en-US" altLang="zh-TW" sz="24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generation interval (</a:t>
            </a:r>
            <a:r>
              <a:rPr lang="en-US" altLang="zh-TW" sz="2400" b="1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</a:t>
            </a:r>
            <a:r>
              <a:rPr lang="en-US" altLang="zh-TW" sz="24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)</a:t>
            </a:r>
            <a:r>
              <a:rPr lang="en-US" altLang="zh-TW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is </a:t>
            </a:r>
            <a:r>
              <a:rPr lang="en-US" sz="2400" dirty="0"/>
              <a:t>the time between when an individual is infected and when that individual infects another person. </a:t>
            </a:r>
            <a:r>
              <a:rPr lang="en-US" altLang="zh-TW" sz="2400" b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(B)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connects the reproduction number 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R</a:t>
            </a:r>
            <a:r>
              <a:rPr lang="en-US" altLang="zh-TW" sz="2400" i="1" spc="-1" baseline="-25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0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(an individual-level quantity measuring the “strength” of the epidemic</a:t>
            </a:r>
            <a:r>
              <a:rPr lang="en-US" sz="2400" dirty="0"/>
              <a:t>) 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to the exponential growth rate 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r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(a population-level quantity measuring the “speed” of the epidemic) [1]. Two scenarios in which the 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r’s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are the same but the 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R</a:t>
            </a:r>
            <a:r>
              <a:rPr lang="en-US" altLang="zh-TW" sz="2400" i="1" spc="-1" baseline="-25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0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’s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differ: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R</a:t>
            </a:r>
            <a:r>
              <a:rPr lang="en-US" altLang="zh-TW" sz="2400" i="1" spc="-1" baseline="-25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0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= 2 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with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T</a:t>
            </a:r>
            <a:r>
              <a:rPr lang="en-US" altLang="zh-TW" sz="2400" i="1" spc="-1" baseline="-25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1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(top) vs. R</a:t>
            </a:r>
            <a:r>
              <a:rPr lang="en-US" altLang="zh-TW" sz="2400" i="1" spc="-1" baseline="-25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0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= 4 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with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T</a:t>
            </a:r>
            <a:r>
              <a:rPr lang="en-US" altLang="zh-TW" sz="2400" i="1" spc="-1" baseline="-25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2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= 2T</a:t>
            </a:r>
            <a:r>
              <a:rPr lang="en-US" altLang="zh-TW" sz="2400" i="1" spc="-1" baseline="-25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1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(bottom).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(Adapted from [2].)</a:t>
            </a:r>
          </a:p>
        </p:txBody>
      </p:sp>
      <p:sp>
        <p:nvSpPr>
          <p:cNvPr id="176" name="Rectangle 175"/>
          <p:cNvSpPr/>
          <p:nvPr/>
        </p:nvSpPr>
        <p:spPr>
          <a:xfrm flipV="1">
            <a:off x="14420629" y="19690181"/>
            <a:ext cx="13774102" cy="121819"/>
          </a:xfrm>
          <a:prstGeom prst="rect">
            <a:avLst/>
          </a:prstGeom>
          <a:gradFill>
            <a:gsLst>
              <a:gs pos="0">
                <a:srgbClr val="F3B710"/>
              </a:gs>
              <a:gs pos="9900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82F5B64F-44EE-A44B-BD89-8ECAB5F54BE8}"/>
              </a:ext>
            </a:extLst>
          </p:cNvPr>
          <p:cNvSpPr/>
          <p:nvPr/>
        </p:nvSpPr>
        <p:spPr>
          <a:xfrm flipV="1">
            <a:off x="28373800" y="18699581"/>
            <a:ext cx="13774102" cy="121819"/>
          </a:xfrm>
          <a:prstGeom prst="rect">
            <a:avLst/>
          </a:prstGeom>
          <a:gradFill>
            <a:gsLst>
              <a:gs pos="0">
                <a:srgbClr val="F3B710"/>
              </a:gs>
              <a:gs pos="9900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BD359DF-F783-024C-A65A-01A488D9D15E}"/>
              </a:ext>
            </a:extLst>
          </p:cNvPr>
          <p:cNvGrpSpPr>
            <a:grpSpLocks noChangeAspect="1"/>
          </p:cNvGrpSpPr>
          <p:nvPr/>
        </p:nvGrpSpPr>
        <p:grpSpPr>
          <a:xfrm>
            <a:off x="9685570" y="5815439"/>
            <a:ext cx="4717426" cy="7013625"/>
            <a:chOff x="9819477" y="5908216"/>
            <a:chExt cx="3638103" cy="5408941"/>
          </a:xfrm>
        </p:grpSpPr>
        <p:sp>
          <p:nvSpPr>
            <p:cNvPr id="199" name="TextBox 198">
              <a:extLst>
                <a:ext uri="{FF2B5EF4-FFF2-40B4-BE49-F238E27FC236}">
                  <a16:creationId xmlns:a16="http://schemas.microsoft.com/office/drawing/2014/main" id="{79FE32DB-EC39-E646-9E3E-F2A810A6CDA5}"/>
                </a:ext>
              </a:extLst>
            </p:cNvPr>
            <p:cNvSpPr txBox="1"/>
            <p:nvPr/>
          </p:nvSpPr>
          <p:spPr>
            <a:xfrm>
              <a:off x="12218251" y="9299806"/>
              <a:ext cx="405648" cy="52195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…</a:t>
              </a:r>
            </a:p>
          </p:txBody>
        </p:sp>
        <p:cxnSp>
          <p:nvCxnSpPr>
            <p:cNvPr id="200" name="Straight Arrow Connector 199">
              <a:extLst>
                <a:ext uri="{FF2B5EF4-FFF2-40B4-BE49-F238E27FC236}">
                  <a16:creationId xmlns:a16="http://schemas.microsoft.com/office/drawing/2014/main" id="{B67A8566-8CC0-8F4F-A34D-7CEE6517033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21090" y="10762037"/>
              <a:ext cx="2782389" cy="246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01" name="TextBox 200">
              <a:extLst>
                <a:ext uri="{FF2B5EF4-FFF2-40B4-BE49-F238E27FC236}">
                  <a16:creationId xmlns:a16="http://schemas.microsoft.com/office/drawing/2014/main" id="{EACC76E5-7CB0-744F-8B0E-35BE07CE696B}"/>
                </a:ext>
              </a:extLst>
            </p:cNvPr>
            <p:cNvSpPr txBox="1"/>
            <p:nvPr/>
          </p:nvSpPr>
          <p:spPr>
            <a:xfrm>
              <a:off x="9871942" y="9968532"/>
              <a:ext cx="578612" cy="4984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/>
                <a:t>Index </a:t>
              </a:r>
            </a:p>
            <a:p>
              <a:r>
                <a:rPr lang="en-US" sz="1800" dirty="0"/>
                <a:t>case</a:t>
              </a:r>
            </a:p>
          </p:txBody>
        </p: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01EA47A3-F06A-2B4D-A06D-09F66BDD79DC}"/>
                </a:ext>
              </a:extLst>
            </p:cNvPr>
            <p:cNvSpPr txBox="1"/>
            <p:nvPr/>
          </p:nvSpPr>
          <p:spPr>
            <a:xfrm>
              <a:off x="12314726" y="10274844"/>
              <a:ext cx="750966" cy="404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Time</a:t>
              </a:r>
              <a:r>
                <a:rPr lang="en-US" dirty="0"/>
                <a:t> </a:t>
              </a:r>
            </a:p>
          </p:txBody>
        </p:sp>
        <p:cxnSp>
          <p:nvCxnSpPr>
            <p:cNvPr id="203" name="Straight Arrow Connector 202">
              <a:extLst>
                <a:ext uri="{FF2B5EF4-FFF2-40B4-BE49-F238E27FC236}">
                  <a16:creationId xmlns:a16="http://schemas.microsoft.com/office/drawing/2014/main" id="{58212C36-CD21-1A46-AAB7-EB112A18FE8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179849" y="10940917"/>
              <a:ext cx="858572" cy="261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A1DB26A3-9A12-F44B-8E0F-38EAAE238255}"/>
                </a:ext>
              </a:extLst>
            </p:cNvPr>
            <p:cNvSpPr txBox="1"/>
            <p:nvPr/>
          </p:nvSpPr>
          <p:spPr>
            <a:xfrm>
              <a:off x="10477937" y="10913049"/>
              <a:ext cx="384745" cy="404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T</a:t>
              </a:r>
              <a:r>
                <a:rPr lang="en-US" sz="2400" baseline="-25000" dirty="0"/>
                <a:t>2</a:t>
              </a:r>
            </a:p>
          </p:txBody>
        </p:sp>
        <p:cxnSp>
          <p:nvCxnSpPr>
            <p:cNvPr id="205" name="Straight Arrow Connector 204">
              <a:extLst>
                <a:ext uri="{FF2B5EF4-FFF2-40B4-BE49-F238E27FC236}">
                  <a16:creationId xmlns:a16="http://schemas.microsoft.com/office/drawing/2014/main" id="{53C13B5F-97E2-2541-8AAC-95705BC78051}"/>
                </a:ext>
              </a:extLst>
            </p:cNvPr>
            <p:cNvCxnSpPr>
              <a:cxnSpLocks/>
            </p:cNvCxnSpPr>
            <p:nvPr/>
          </p:nvCxnSpPr>
          <p:spPr>
            <a:xfrm>
              <a:off x="11150102" y="10940917"/>
              <a:ext cx="797564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6" name="TextBox 205">
              <a:extLst>
                <a:ext uri="{FF2B5EF4-FFF2-40B4-BE49-F238E27FC236}">
                  <a16:creationId xmlns:a16="http://schemas.microsoft.com/office/drawing/2014/main" id="{59A83CAB-7B8F-BC41-95BE-89FA6D40F511}"/>
                </a:ext>
              </a:extLst>
            </p:cNvPr>
            <p:cNvSpPr txBox="1"/>
            <p:nvPr/>
          </p:nvSpPr>
          <p:spPr>
            <a:xfrm>
              <a:off x="11400090" y="10903666"/>
              <a:ext cx="384745" cy="404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T</a:t>
              </a:r>
              <a:r>
                <a:rPr lang="en-US" sz="2400" baseline="-25000" dirty="0"/>
                <a:t>2</a:t>
              </a:r>
            </a:p>
          </p:txBody>
        </p:sp>
        <p:sp>
          <p:nvSpPr>
            <p:cNvPr id="207" name="TextBox 206">
              <a:extLst>
                <a:ext uri="{FF2B5EF4-FFF2-40B4-BE49-F238E27FC236}">
                  <a16:creationId xmlns:a16="http://schemas.microsoft.com/office/drawing/2014/main" id="{8E363180-E826-9C4E-AB64-D1328E38E19B}"/>
                </a:ext>
              </a:extLst>
            </p:cNvPr>
            <p:cNvSpPr txBox="1"/>
            <p:nvPr/>
          </p:nvSpPr>
          <p:spPr>
            <a:xfrm>
              <a:off x="10010727" y="9013108"/>
              <a:ext cx="589936" cy="284831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800" dirty="0"/>
                <a:t>R0 = 4</a:t>
              </a:r>
            </a:p>
          </p:txBody>
        </p:sp>
        <p:pic>
          <p:nvPicPr>
            <p:cNvPr id="208" name="Picture 207">
              <a:extLst>
                <a:ext uri="{FF2B5EF4-FFF2-40B4-BE49-F238E27FC236}">
                  <a16:creationId xmlns:a16="http://schemas.microsoft.com/office/drawing/2014/main" id="{10E30607-CFC0-7649-A381-6B777AF0C68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0962171" y="9862822"/>
              <a:ext cx="112977" cy="120060"/>
            </a:xfrm>
            <a:prstGeom prst="rect">
              <a:avLst/>
            </a:prstGeom>
          </p:spPr>
        </p:pic>
        <p:pic>
          <p:nvPicPr>
            <p:cNvPr id="209" name="Picture 208">
              <a:extLst>
                <a:ext uri="{FF2B5EF4-FFF2-40B4-BE49-F238E27FC236}">
                  <a16:creationId xmlns:a16="http://schemas.microsoft.com/office/drawing/2014/main" id="{B51C8871-4FF6-5841-9B7D-6158E7EB9FE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0963800" y="9753745"/>
              <a:ext cx="112977" cy="120060"/>
            </a:xfrm>
            <a:prstGeom prst="rect">
              <a:avLst/>
            </a:prstGeom>
          </p:spPr>
        </p:pic>
        <p:pic>
          <p:nvPicPr>
            <p:cNvPr id="210" name="Picture 209">
              <a:extLst>
                <a:ext uri="{FF2B5EF4-FFF2-40B4-BE49-F238E27FC236}">
                  <a16:creationId xmlns:a16="http://schemas.microsoft.com/office/drawing/2014/main" id="{7A5AF029-792B-2640-A197-DED1435977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0968794" y="9636789"/>
              <a:ext cx="112977" cy="120060"/>
            </a:xfrm>
            <a:prstGeom prst="rect">
              <a:avLst/>
            </a:prstGeom>
          </p:spPr>
        </p:pic>
        <p:pic>
          <p:nvPicPr>
            <p:cNvPr id="211" name="Picture 210">
              <a:extLst>
                <a:ext uri="{FF2B5EF4-FFF2-40B4-BE49-F238E27FC236}">
                  <a16:creationId xmlns:a16="http://schemas.microsoft.com/office/drawing/2014/main" id="{EDC64FCC-92F0-2E41-9C5B-3923DFDD3E3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0970423" y="9527713"/>
              <a:ext cx="112977" cy="120060"/>
            </a:xfrm>
            <a:prstGeom prst="rect">
              <a:avLst/>
            </a:prstGeom>
          </p:spPr>
        </p:pic>
        <p:pic>
          <p:nvPicPr>
            <p:cNvPr id="212" name="Picture 211">
              <a:extLst>
                <a:ext uri="{FF2B5EF4-FFF2-40B4-BE49-F238E27FC236}">
                  <a16:creationId xmlns:a16="http://schemas.microsoft.com/office/drawing/2014/main" id="{2ADCD113-4255-0B4F-BDB9-EDADDC13183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0020505" y="9705196"/>
              <a:ext cx="112977" cy="120060"/>
            </a:xfrm>
            <a:prstGeom prst="rect">
              <a:avLst/>
            </a:prstGeom>
          </p:spPr>
        </p:pic>
        <p:grpSp>
          <p:nvGrpSpPr>
            <p:cNvPr id="213" name="Group 212">
              <a:extLst>
                <a:ext uri="{FF2B5EF4-FFF2-40B4-BE49-F238E27FC236}">
                  <a16:creationId xmlns:a16="http://schemas.microsoft.com/office/drawing/2014/main" id="{7FF456A8-5544-B44F-8C03-F78319990614}"/>
                </a:ext>
              </a:extLst>
            </p:cNvPr>
            <p:cNvGrpSpPr/>
            <p:nvPr/>
          </p:nvGrpSpPr>
          <p:grpSpPr>
            <a:xfrm>
              <a:off x="10133482" y="9765226"/>
              <a:ext cx="797852" cy="148755"/>
              <a:chOff x="4360421" y="4929774"/>
              <a:chExt cx="911490" cy="169942"/>
            </a:xfrm>
          </p:grpSpPr>
          <p:cxnSp>
            <p:nvCxnSpPr>
              <p:cNvPr id="335" name="Straight Arrow Connector 334">
                <a:extLst>
                  <a:ext uri="{FF2B5EF4-FFF2-40B4-BE49-F238E27FC236}">
                    <a16:creationId xmlns:a16="http://schemas.microsoft.com/office/drawing/2014/main" id="{81EED431-7A21-954A-B483-DD23CB08C9E3}"/>
                  </a:ext>
                </a:extLst>
              </p:cNvPr>
              <p:cNvCxnSpPr>
                <a:cxnSpLocks/>
                <a:stCxn id="212" idx="3"/>
              </p:cNvCxnSpPr>
              <p:nvPr/>
            </p:nvCxnSpPr>
            <p:spPr>
              <a:xfrm>
                <a:off x="4360421" y="4929774"/>
                <a:ext cx="911490" cy="6858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6" name="Straight Arrow Connector 335">
                <a:extLst>
                  <a:ext uri="{FF2B5EF4-FFF2-40B4-BE49-F238E27FC236}">
                    <a16:creationId xmlns:a16="http://schemas.microsoft.com/office/drawing/2014/main" id="{F7FB0627-4322-3441-BD14-DA2A508D2A8D}"/>
                  </a:ext>
                </a:extLst>
              </p:cNvPr>
              <p:cNvCxnSpPr>
                <a:cxnSpLocks/>
                <a:stCxn id="212" idx="3"/>
              </p:cNvCxnSpPr>
              <p:nvPr/>
            </p:nvCxnSpPr>
            <p:spPr>
              <a:xfrm>
                <a:off x="4360421" y="4929774"/>
                <a:ext cx="911490" cy="16994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214" name="Picture 213">
              <a:extLst>
                <a:ext uri="{FF2B5EF4-FFF2-40B4-BE49-F238E27FC236}">
                  <a16:creationId xmlns:a16="http://schemas.microsoft.com/office/drawing/2014/main" id="{F8EDDF8E-523B-B249-93C1-BC1723C7E40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873552" y="9628143"/>
              <a:ext cx="112977" cy="120060"/>
            </a:xfrm>
            <a:prstGeom prst="rect">
              <a:avLst/>
            </a:prstGeom>
          </p:spPr>
        </p:pic>
        <p:pic>
          <p:nvPicPr>
            <p:cNvPr id="215" name="Picture 214">
              <a:extLst>
                <a:ext uri="{FF2B5EF4-FFF2-40B4-BE49-F238E27FC236}">
                  <a16:creationId xmlns:a16="http://schemas.microsoft.com/office/drawing/2014/main" id="{D0FFF7AD-FC47-7B44-A4DD-E58B292961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879952" y="9753824"/>
              <a:ext cx="112977" cy="120060"/>
            </a:xfrm>
            <a:prstGeom prst="rect">
              <a:avLst/>
            </a:prstGeom>
          </p:spPr>
        </p:pic>
        <p:grpSp>
          <p:nvGrpSpPr>
            <p:cNvPr id="216" name="Group 215">
              <a:extLst>
                <a:ext uri="{FF2B5EF4-FFF2-40B4-BE49-F238E27FC236}">
                  <a16:creationId xmlns:a16="http://schemas.microsoft.com/office/drawing/2014/main" id="{529E2128-A719-0B41-85C0-95C846EACF30}"/>
                </a:ext>
              </a:extLst>
            </p:cNvPr>
            <p:cNvGrpSpPr/>
            <p:nvPr/>
          </p:nvGrpSpPr>
          <p:grpSpPr>
            <a:xfrm flipV="1">
              <a:off x="10137910" y="9614702"/>
              <a:ext cx="797852" cy="148755"/>
              <a:chOff x="4360421" y="4929774"/>
              <a:chExt cx="911490" cy="169942"/>
            </a:xfrm>
          </p:grpSpPr>
          <p:cxnSp>
            <p:nvCxnSpPr>
              <p:cNvPr id="332" name="Straight Arrow Connector 331">
                <a:extLst>
                  <a:ext uri="{FF2B5EF4-FFF2-40B4-BE49-F238E27FC236}">
                    <a16:creationId xmlns:a16="http://schemas.microsoft.com/office/drawing/2014/main" id="{2A6F3F67-6F15-D34A-85BB-4484838A05D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60421" y="4929774"/>
                <a:ext cx="911490" cy="6858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4" name="Straight Arrow Connector 333">
                <a:extLst>
                  <a:ext uri="{FF2B5EF4-FFF2-40B4-BE49-F238E27FC236}">
                    <a16:creationId xmlns:a16="http://schemas.microsoft.com/office/drawing/2014/main" id="{99A6EFEC-5ABA-E140-B991-E5086D36AFC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60421" y="4929774"/>
                <a:ext cx="911490" cy="16994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217" name="Picture 216">
              <a:extLst>
                <a:ext uri="{FF2B5EF4-FFF2-40B4-BE49-F238E27FC236}">
                  <a16:creationId xmlns:a16="http://schemas.microsoft.com/office/drawing/2014/main" id="{D204148E-4CCF-EE48-9C48-3EA4FB1CFF3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873552" y="9870920"/>
              <a:ext cx="112977" cy="120060"/>
            </a:xfrm>
            <a:prstGeom prst="rect">
              <a:avLst/>
            </a:prstGeom>
          </p:spPr>
        </p:pic>
        <p:pic>
          <p:nvPicPr>
            <p:cNvPr id="218" name="Picture 217">
              <a:extLst>
                <a:ext uri="{FF2B5EF4-FFF2-40B4-BE49-F238E27FC236}">
                  <a16:creationId xmlns:a16="http://schemas.microsoft.com/office/drawing/2014/main" id="{6E0898F9-A0FA-A747-8AB6-4086B70957C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879952" y="9996601"/>
              <a:ext cx="112977" cy="120060"/>
            </a:xfrm>
            <a:prstGeom prst="rect">
              <a:avLst/>
            </a:prstGeom>
          </p:spPr>
        </p:pic>
        <p:pic>
          <p:nvPicPr>
            <p:cNvPr id="219" name="Picture 218">
              <a:extLst>
                <a:ext uri="{FF2B5EF4-FFF2-40B4-BE49-F238E27FC236}">
                  <a16:creationId xmlns:a16="http://schemas.microsoft.com/office/drawing/2014/main" id="{43E953E1-D71D-E041-AB3B-2C7F2426ED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873552" y="10107370"/>
              <a:ext cx="112977" cy="120060"/>
            </a:xfrm>
            <a:prstGeom prst="rect">
              <a:avLst/>
            </a:prstGeom>
          </p:spPr>
        </p:pic>
        <p:pic>
          <p:nvPicPr>
            <p:cNvPr id="220" name="Picture 219">
              <a:extLst>
                <a:ext uri="{FF2B5EF4-FFF2-40B4-BE49-F238E27FC236}">
                  <a16:creationId xmlns:a16="http://schemas.microsoft.com/office/drawing/2014/main" id="{AB292B55-20E0-054B-B267-C3FD28DE95D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879952" y="10233052"/>
              <a:ext cx="112977" cy="120060"/>
            </a:xfrm>
            <a:prstGeom prst="rect">
              <a:avLst/>
            </a:prstGeom>
          </p:spPr>
        </p:pic>
        <p:pic>
          <p:nvPicPr>
            <p:cNvPr id="221" name="Picture 220">
              <a:extLst>
                <a:ext uri="{FF2B5EF4-FFF2-40B4-BE49-F238E27FC236}">
                  <a16:creationId xmlns:a16="http://schemas.microsoft.com/office/drawing/2014/main" id="{96115319-4141-5648-A001-719913F8583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867153" y="9386694"/>
              <a:ext cx="112977" cy="120060"/>
            </a:xfrm>
            <a:prstGeom prst="rect">
              <a:avLst/>
            </a:prstGeom>
          </p:spPr>
        </p:pic>
        <p:pic>
          <p:nvPicPr>
            <p:cNvPr id="222" name="Picture 221">
              <a:extLst>
                <a:ext uri="{FF2B5EF4-FFF2-40B4-BE49-F238E27FC236}">
                  <a16:creationId xmlns:a16="http://schemas.microsoft.com/office/drawing/2014/main" id="{1096D25E-D9E6-5C42-9830-C6A5B863182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873552" y="9512376"/>
              <a:ext cx="112977" cy="120060"/>
            </a:xfrm>
            <a:prstGeom prst="rect">
              <a:avLst/>
            </a:prstGeom>
          </p:spPr>
        </p:pic>
        <p:pic>
          <p:nvPicPr>
            <p:cNvPr id="223" name="Picture 222">
              <a:extLst>
                <a:ext uri="{FF2B5EF4-FFF2-40B4-BE49-F238E27FC236}">
                  <a16:creationId xmlns:a16="http://schemas.microsoft.com/office/drawing/2014/main" id="{9154BCE8-07EA-A843-B4F1-3EE28A01B3D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860753" y="9133578"/>
              <a:ext cx="112977" cy="120060"/>
            </a:xfrm>
            <a:prstGeom prst="rect">
              <a:avLst/>
            </a:prstGeom>
          </p:spPr>
        </p:pic>
        <p:pic>
          <p:nvPicPr>
            <p:cNvPr id="224" name="Picture 223">
              <a:extLst>
                <a:ext uri="{FF2B5EF4-FFF2-40B4-BE49-F238E27FC236}">
                  <a16:creationId xmlns:a16="http://schemas.microsoft.com/office/drawing/2014/main" id="{46B284DE-ED56-5C4B-9236-DB5239588E8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867153" y="9259259"/>
              <a:ext cx="112977" cy="120060"/>
            </a:xfrm>
            <a:prstGeom prst="rect">
              <a:avLst/>
            </a:prstGeom>
          </p:spPr>
        </p:pic>
        <p:pic>
          <p:nvPicPr>
            <p:cNvPr id="225" name="Picture 224">
              <a:extLst>
                <a:ext uri="{FF2B5EF4-FFF2-40B4-BE49-F238E27FC236}">
                  <a16:creationId xmlns:a16="http://schemas.microsoft.com/office/drawing/2014/main" id="{77E83D78-41F0-4D47-A980-25041CF1FF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854354" y="8892130"/>
              <a:ext cx="112977" cy="120060"/>
            </a:xfrm>
            <a:prstGeom prst="rect">
              <a:avLst/>
            </a:prstGeom>
          </p:spPr>
        </p:pic>
        <p:pic>
          <p:nvPicPr>
            <p:cNvPr id="226" name="Picture 225">
              <a:extLst>
                <a:ext uri="{FF2B5EF4-FFF2-40B4-BE49-F238E27FC236}">
                  <a16:creationId xmlns:a16="http://schemas.microsoft.com/office/drawing/2014/main" id="{8CEB6274-91F6-3A4F-BAEB-82F971C1E5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860753" y="9017811"/>
              <a:ext cx="112977" cy="120060"/>
            </a:xfrm>
            <a:prstGeom prst="rect">
              <a:avLst/>
            </a:prstGeom>
          </p:spPr>
        </p:pic>
        <p:pic>
          <p:nvPicPr>
            <p:cNvPr id="227" name="Picture 226">
              <a:extLst>
                <a:ext uri="{FF2B5EF4-FFF2-40B4-BE49-F238E27FC236}">
                  <a16:creationId xmlns:a16="http://schemas.microsoft.com/office/drawing/2014/main" id="{3DAB2F3D-58FB-5A4D-938C-47E8519820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873552" y="10343821"/>
              <a:ext cx="112977" cy="120060"/>
            </a:xfrm>
            <a:prstGeom prst="rect">
              <a:avLst/>
            </a:prstGeom>
          </p:spPr>
        </p:pic>
        <p:pic>
          <p:nvPicPr>
            <p:cNvPr id="228" name="Picture 227">
              <a:extLst>
                <a:ext uri="{FF2B5EF4-FFF2-40B4-BE49-F238E27FC236}">
                  <a16:creationId xmlns:a16="http://schemas.microsoft.com/office/drawing/2014/main" id="{E1EC7C46-677A-CB4F-9032-000CF71AED0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879952" y="10469502"/>
              <a:ext cx="112977" cy="120060"/>
            </a:xfrm>
            <a:prstGeom prst="rect">
              <a:avLst/>
            </a:prstGeom>
          </p:spPr>
        </p:pic>
        <p:cxnSp>
          <p:nvCxnSpPr>
            <p:cNvPr id="229" name="Straight Arrow Connector 228">
              <a:extLst>
                <a:ext uri="{FF2B5EF4-FFF2-40B4-BE49-F238E27FC236}">
                  <a16:creationId xmlns:a16="http://schemas.microsoft.com/office/drawing/2014/main" id="{01CB340C-F5C2-3641-B7FA-E8C57BCFE956}"/>
                </a:ext>
              </a:extLst>
            </p:cNvPr>
            <p:cNvCxnSpPr>
              <a:cxnSpLocks/>
            </p:cNvCxnSpPr>
            <p:nvPr/>
          </p:nvCxnSpPr>
          <p:spPr>
            <a:xfrm>
              <a:off x="11086765" y="9717969"/>
              <a:ext cx="778313" cy="7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Arrow Connector 229">
              <a:extLst>
                <a:ext uri="{FF2B5EF4-FFF2-40B4-BE49-F238E27FC236}">
                  <a16:creationId xmlns:a16="http://schemas.microsoft.com/office/drawing/2014/main" id="{1EF13579-721E-CA46-8344-59C57ACEB94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096593" y="9600702"/>
              <a:ext cx="757761" cy="11726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Arrow Connector 230">
              <a:extLst>
                <a:ext uri="{FF2B5EF4-FFF2-40B4-BE49-F238E27FC236}">
                  <a16:creationId xmlns:a16="http://schemas.microsoft.com/office/drawing/2014/main" id="{E83AFB82-D713-2A47-8217-2F078151CD8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096593" y="9501480"/>
              <a:ext cx="757761" cy="21648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Arrow Connector 231">
              <a:extLst>
                <a:ext uri="{FF2B5EF4-FFF2-40B4-BE49-F238E27FC236}">
                  <a16:creationId xmlns:a16="http://schemas.microsoft.com/office/drawing/2014/main" id="{581542E0-D2AD-3C44-8D43-24E43FB0BB6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086656" y="9375026"/>
              <a:ext cx="767697" cy="34821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3" name="Group 232">
              <a:extLst>
                <a:ext uri="{FF2B5EF4-FFF2-40B4-BE49-F238E27FC236}">
                  <a16:creationId xmlns:a16="http://schemas.microsoft.com/office/drawing/2014/main" id="{ED3FA6CD-060F-C94F-BCE3-6401A35FF1D5}"/>
                </a:ext>
              </a:extLst>
            </p:cNvPr>
            <p:cNvGrpSpPr/>
            <p:nvPr/>
          </p:nvGrpSpPr>
          <p:grpSpPr>
            <a:xfrm flipV="1">
              <a:off x="11081045" y="9817192"/>
              <a:ext cx="778421" cy="348216"/>
              <a:chOff x="5449356" y="4483998"/>
              <a:chExt cx="889292" cy="397812"/>
            </a:xfrm>
          </p:grpSpPr>
          <p:cxnSp>
            <p:nvCxnSpPr>
              <p:cNvPr id="328" name="Straight Arrow Connector 327">
                <a:extLst>
                  <a:ext uri="{FF2B5EF4-FFF2-40B4-BE49-F238E27FC236}">
                    <a16:creationId xmlns:a16="http://schemas.microsoft.com/office/drawing/2014/main" id="{9DD54022-52CD-CA4C-B196-7D8EF258AC1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49480" y="4875786"/>
                <a:ext cx="889168" cy="80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9" name="Straight Arrow Connector 328">
                <a:extLst>
                  <a:ext uri="{FF2B5EF4-FFF2-40B4-BE49-F238E27FC236}">
                    <a16:creationId xmlns:a16="http://schemas.microsoft.com/office/drawing/2014/main" id="{87894BA3-2ABF-EE44-BF89-94544350DE8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60708" y="4741817"/>
                <a:ext cx="865689" cy="13396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0" name="Straight Arrow Connector 329">
                <a:extLst>
                  <a:ext uri="{FF2B5EF4-FFF2-40B4-BE49-F238E27FC236}">
                    <a16:creationId xmlns:a16="http://schemas.microsoft.com/office/drawing/2014/main" id="{960AEBE6-01E6-9F44-A8B9-8C9E6CE6384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60708" y="4628462"/>
                <a:ext cx="865689" cy="24732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1" name="Straight Arrow Connector 330">
                <a:extLst>
                  <a:ext uri="{FF2B5EF4-FFF2-40B4-BE49-F238E27FC236}">
                    <a16:creationId xmlns:a16="http://schemas.microsoft.com/office/drawing/2014/main" id="{F9FFC042-E441-D34E-AC96-27E2090B8C7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49356" y="4483998"/>
                <a:ext cx="877041" cy="39781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234" name="Picture 233">
              <a:extLst>
                <a:ext uri="{FF2B5EF4-FFF2-40B4-BE49-F238E27FC236}">
                  <a16:creationId xmlns:a16="http://schemas.microsoft.com/office/drawing/2014/main" id="{C9B2D1E9-BAF1-5241-85D8-207A04A15C2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873552" y="10576698"/>
              <a:ext cx="112977" cy="120060"/>
            </a:xfrm>
            <a:prstGeom prst="rect">
              <a:avLst/>
            </a:prstGeom>
          </p:spPr>
        </p:pic>
        <p:pic>
          <p:nvPicPr>
            <p:cNvPr id="235" name="Picture 234">
              <a:extLst>
                <a:ext uri="{FF2B5EF4-FFF2-40B4-BE49-F238E27FC236}">
                  <a16:creationId xmlns:a16="http://schemas.microsoft.com/office/drawing/2014/main" id="{F63279F6-642D-B14E-9351-FF5B7FFCAAF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860753" y="8780759"/>
              <a:ext cx="112977" cy="120060"/>
            </a:xfrm>
            <a:prstGeom prst="rect">
              <a:avLst/>
            </a:prstGeom>
          </p:spPr>
        </p:pic>
        <p:grpSp>
          <p:nvGrpSpPr>
            <p:cNvPr id="236" name="Group 235">
              <a:extLst>
                <a:ext uri="{FF2B5EF4-FFF2-40B4-BE49-F238E27FC236}">
                  <a16:creationId xmlns:a16="http://schemas.microsoft.com/office/drawing/2014/main" id="{8A3BB681-512B-1F4B-A448-F1861490A3BA}"/>
                </a:ext>
              </a:extLst>
            </p:cNvPr>
            <p:cNvGrpSpPr/>
            <p:nvPr/>
          </p:nvGrpSpPr>
          <p:grpSpPr>
            <a:xfrm>
              <a:off x="11081045" y="8884164"/>
              <a:ext cx="767697" cy="697601"/>
              <a:chOff x="5442946" y="3923222"/>
              <a:chExt cx="877041" cy="796961"/>
            </a:xfrm>
          </p:grpSpPr>
          <p:cxnSp>
            <p:nvCxnSpPr>
              <p:cNvPr id="324" name="Straight Arrow Connector 323">
                <a:extLst>
                  <a:ext uri="{FF2B5EF4-FFF2-40B4-BE49-F238E27FC236}">
                    <a16:creationId xmlns:a16="http://schemas.microsoft.com/office/drawing/2014/main" id="{BD8EE82B-53DE-1B43-9BD9-E3058807340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42946" y="4322371"/>
                <a:ext cx="877041" cy="39781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5" name="Straight Arrow Connector 324">
                <a:extLst>
                  <a:ext uri="{FF2B5EF4-FFF2-40B4-BE49-F238E27FC236}">
                    <a16:creationId xmlns:a16="http://schemas.microsoft.com/office/drawing/2014/main" id="{9EE7BBBF-B38D-3C46-A205-6DA91075E8A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57141" y="4203825"/>
                <a:ext cx="848650" cy="50985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6" name="Straight Arrow Connector 325">
                <a:extLst>
                  <a:ext uri="{FF2B5EF4-FFF2-40B4-BE49-F238E27FC236}">
                    <a16:creationId xmlns:a16="http://schemas.microsoft.com/office/drawing/2014/main" id="{F7CDFD3A-E2EB-E840-BD39-93163BEA736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52480" y="4061285"/>
                <a:ext cx="848514" cy="65383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7" name="Straight Arrow Connector 326">
                <a:extLst>
                  <a:ext uri="{FF2B5EF4-FFF2-40B4-BE49-F238E27FC236}">
                    <a16:creationId xmlns:a16="http://schemas.microsoft.com/office/drawing/2014/main" id="{FF60091A-B120-7643-A221-616DC7B0883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52480" y="3923222"/>
                <a:ext cx="848514" cy="79085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37" name="Group 236">
              <a:extLst>
                <a:ext uri="{FF2B5EF4-FFF2-40B4-BE49-F238E27FC236}">
                  <a16:creationId xmlns:a16="http://schemas.microsoft.com/office/drawing/2014/main" id="{A147C8C7-088A-1341-A3D2-0DC87519D6CA}"/>
                </a:ext>
              </a:extLst>
            </p:cNvPr>
            <p:cNvGrpSpPr/>
            <p:nvPr/>
          </p:nvGrpSpPr>
          <p:grpSpPr>
            <a:xfrm flipV="1">
              <a:off x="11087299" y="9944280"/>
              <a:ext cx="767697" cy="697601"/>
              <a:chOff x="5442946" y="3923222"/>
              <a:chExt cx="877041" cy="796961"/>
            </a:xfrm>
          </p:grpSpPr>
          <p:cxnSp>
            <p:nvCxnSpPr>
              <p:cNvPr id="320" name="Straight Arrow Connector 319">
                <a:extLst>
                  <a:ext uri="{FF2B5EF4-FFF2-40B4-BE49-F238E27FC236}">
                    <a16:creationId xmlns:a16="http://schemas.microsoft.com/office/drawing/2014/main" id="{CAACFB90-0BA1-AF4A-95C0-18A31042D85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42946" y="4322371"/>
                <a:ext cx="877041" cy="39781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1" name="Straight Arrow Connector 320">
                <a:extLst>
                  <a:ext uri="{FF2B5EF4-FFF2-40B4-BE49-F238E27FC236}">
                    <a16:creationId xmlns:a16="http://schemas.microsoft.com/office/drawing/2014/main" id="{6AFB5A5B-D288-8E48-8D7A-E57D8D42A68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57141" y="4203825"/>
                <a:ext cx="848650" cy="50985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Straight Arrow Connector 321">
                <a:extLst>
                  <a:ext uri="{FF2B5EF4-FFF2-40B4-BE49-F238E27FC236}">
                    <a16:creationId xmlns:a16="http://schemas.microsoft.com/office/drawing/2014/main" id="{63190C03-354E-CE41-8BDD-90D39BBC841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52480" y="4061285"/>
                <a:ext cx="848514" cy="65383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Straight Arrow Connector 322">
                <a:extLst>
                  <a:ext uri="{FF2B5EF4-FFF2-40B4-BE49-F238E27FC236}">
                    <a16:creationId xmlns:a16="http://schemas.microsoft.com/office/drawing/2014/main" id="{7BFBEDF9-90BF-5048-98D4-686DCE7D541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52480" y="3923222"/>
                <a:ext cx="848514" cy="79085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38" name="TextBox 237">
              <a:extLst>
                <a:ext uri="{FF2B5EF4-FFF2-40B4-BE49-F238E27FC236}">
                  <a16:creationId xmlns:a16="http://schemas.microsoft.com/office/drawing/2014/main" id="{9FEBB750-3D2D-BE46-920A-ECDB6416D170}"/>
                </a:ext>
              </a:extLst>
            </p:cNvPr>
            <p:cNvSpPr txBox="1"/>
            <p:nvPr/>
          </p:nvSpPr>
          <p:spPr>
            <a:xfrm>
              <a:off x="12218251" y="6427263"/>
              <a:ext cx="405648" cy="52195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…</a:t>
              </a:r>
            </a:p>
          </p:txBody>
        </p:sp>
        <p:cxnSp>
          <p:nvCxnSpPr>
            <p:cNvPr id="239" name="Straight Arrow Connector 238">
              <a:extLst>
                <a:ext uri="{FF2B5EF4-FFF2-40B4-BE49-F238E27FC236}">
                  <a16:creationId xmlns:a16="http://schemas.microsoft.com/office/drawing/2014/main" id="{A92B1A77-6705-444D-8C19-CFD978E1BF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21090" y="7915925"/>
              <a:ext cx="2783342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40" name="TextBox 239">
              <a:extLst>
                <a:ext uri="{FF2B5EF4-FFF2-40B4-BE49-F238E27FC236}">
                  <a16:creationId xmlns:a16="http://schemas.microsoft.com/office/drawing/2014/main" id="{AA3F94D9-B34E-4A49-8D39-E5A730265F80}"/>
                </a:ext>
              </a:extLst>
            </p:cNvPr>
            <p:cNvSpPr txBox="1"/>
            <p:nvPr/>
          </p:nvSpPr>
          <p:spPr>
            <a:xfrm>
              <a:off x="9819477" y="7215889"/>
              <a:ext cx="578612" cy="4984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/>
                <a:t>Index </a:t>
              </a:r>
            </a:p>
            <a:p>
              <a:r>
                <a:rPr lang="en-US" sz="1800" dirty="0"/>
                <a:t>case</a:t>
              </a:r>
            </a:p>
          </p:txBody>
        </p:sp>
        <p:sp>
          <p:nvSpPr>
            <p:cNvPr id="241" name="TextBox 240">
              <a:extLst>
                <a:ext uri="{FF2B5EF4-FFF2-40B4-BE49-F238E27FC236}">
                  <a16:creationId xmlns:a16="http://schemas.microsoft.com/office/drawing/2014/main" id="{A39E5757-D391-4448-8911-FA5450221732}"/>
                </a:ext>
              </a:extLst>
            </p:cNvPr>
            <p:cNvSpPr txBox="1"/>
            <p:nvPr/>
          </p:nvSpPr>
          <p:spPr>
            <a:xfrm>
              <a:off x="12357948" y="7417789"/>
              <a:ext cx="1099632" cy="12092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Time</a:t>
              </a:r>
              <a:r>
                <a:rPr lang="en-US" dirty="0"/>
                <a:t> </a:t>
              </a:r>
            </a:p>
          </p:txBody>
        </p:sp>
        <p:cxnSp>
          <p:nvCxnSpPr>
            <p:cNvPr id="242" name="Straight Arrow Connector 241">
              <a:extLst>
                <a:ext uri="{FF2B5EF4-FFF2-40B4-BE49-F238E27FC236}">
                  <a16:creationId xmlns:a16="http://schemas.microsoft.com/office/drawing/2014/main" id="{CDFE76F2-4E66-404D-B104-A57E79D143C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133482" y="8072435"/>
              <a:ext cx="400199" cy="261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3" name="TextBox 242">
              <a:extLst>
                <a:ext uri="{FF2B5EF4-FFF2-40B4-BE49-F238E27FC236}">
                  <a16:creationId xmlns:a16="http://schemas.microsoft.com/office/drawing/2014/main" id="{7B4D629F-72B7-1D47-A2BF-121EAD53BC3B}"/>
                </a:ext>
              </a:extLst>
            </p:cNvPr>
            <p:cNvSpPr txBox="1"/>
            <p:nvPr/>
          </p:nvSpPr>
          <p:spPr>
            <a:xfrm>
              <a:off x="11545296" y="8020627"/>
              <a:ext cx="384745" cy="404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T</a:t>
              </a:r>
              <a:r>
                <a:rPr lang="en-US" sz="2400" baseline="-25000" dirty="0"/>
                <a:t>1</a:t>
              </a:r>
            </a:p>
          </p:txBody>
        </p:sp>
        <p:sp>
          <p:nvSpPr>
            <p:cNvPr id="244" name="TextBox 243">
              <a:extLst>
                <a:ext uri="{FF2B5EF4-FFF2-40B4-BE49-F238E27FC236}">
                  <a16:creationId xmlns:a16="http://schemas.microsoft.com/office/drawing/2014/main" id="{92861FC7-73AF-B743-B687-BE1BDB038D0D}"/>
                </a:ext>
              </a:extLst>
            </p:cNvPr>
            <p:cNvSpPr txBox="1"/>
            <p:nvPr/>
          </p:nvSpPr>
          <p:spPr>
            <a:xfrm>
              <a:off x="10004078" y="6309881"/>
              <a:ext cx="589936" cy="284831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800" dirty="0"/>
                <a:t>R0 = 2</a:t>
              </a:r>
            </a:p>
          </p:txBody>
        </p:sp>
        <p:pic>
          <p:nvPicPr>
            <p:cNvPr id="245" name="Picture 244">
              <a:extLst>
                <a:ext uri="{FF2B5EF4-FFF2-40B4-BE49-F238E27FC236}">
                  <a16:creationId xmlns:a16="http://schemas.microsoft.com/office/drawing/2014/main" id="{DC115D65-87A5-B34F-BED9-0BF78973B10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0962171" y="7022578"/>
              <a:ext cx="112977" cy="120060"/>
            </a:xfrm>
            <a:prstGeom prst="rect">
              <a:avLst/>
            </a:prstGeom>
          </p:spPr>
        </p:pic>
        <p:pic>
          <p:nvPicPr>
            <p:cNvPr id="246" name="Picture 245">
              <a:extLst>
                <a:ext uri="{FF2B5EF4-FFF2-40B4-BE49-F238E27FC236}">
                  <a16:creationId xmlns:a16="http://schemas.microsoft.com/office/drawing/2014/main" id="{2E1C94F4-EA36-BF48-8639-3414F9E69EF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0963800" y="6913502"/>
              <a:ext cx="112977" cy="120060"/>
            </a:xfrm>
            <a:prstGeom prst="rect">
              <a:avLst/>
            </a:prstGeom>
          </p:spPr>
        </p:pic>
        <p:pic>
          <p:nvPicPr>
            <p:cNvPr id="247" name="Picture 246">
              <a:extLst>
                <a:ext uri="{FF2B5EF4-FFF2-40B4-BE49-F238E27FC236}">
                  <a16:creationId xmlns:a16="http://schemas.microsoft.com/office/drawing/2014/main" id="{95BD59DC-3791-1546-807A-87ACAF506DC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0968794" y="6796546"/>
              <a:ext cx="112977" cy="120060"/>
            </a:xfrm>
            <a:prstGeom prst="rect">
              <a:avLst/>
            </a:prstGeom>
          </p:spPr>
        </p:pic>
        <p:pic>
          <p:nvPicPr>
            <p:cNvPr id="248" name="Picture 247">
              <a:extLst>
                <a:ext uri="{FF2B5EF4-FFF2-40B4-BE49-F238E27FC236}">
                  <a16:creationId xmlns:a16="http://schemas.microsoft.com/office/drawing/2014/main" id="{403DEFB2-11B4-AD47-ADF4-3D7CB34245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0970423" y="6687470"/>
              <a:ext cx="112977" cy="120060"/>
            </a:xfrm>
            <a:prstGeom prst="rect">
              <a:avLst/>
            </a:prstGeom>
          </p:spPr>
        </p:pic>
        <p:pic>
          <p:nvPicPr>
            <p:cNvPr id="249" name="Picture 248">
              <a:extLst>
                <a:ext uri="{FF2B5EF4-FFF2-40B4-BE49-F238E27FC236}">
                  <a16:creationId xmlns:a16="http://schemas.microsoft.com/office/drawing/2014/main" id="{261CE0EA-9AB9-6E4A-A590-4A12FE8E92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0020505" y="6832654"/>
              <a:ext cx="112977" cy="120060"/>
            </a:xfrm>
            <a:prstGeom prst="rect">
              <a:avLst/>
            </a:prstGeom>
          </p:spPr>
        </p:pic>
        <p:pic>
          <p:nvPicPr>
            <p:cNvPr id="250" name="Picture 249">
              <a:extLst>
                <a:ext uri="{FF2B5EF4-FFF2-40B4-BE49-F238E27FC236}">
                  <a16:creationId xmlns:a16="http://schemas.microsoft.com/office/drawing/2014/main" id="{ED0A3A27-37EE-1243-8D33-F3E416D6F37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873552" y="6755600"/>
              <a:ext cx="112977" cy="120060"/>
            </a:xfrm>
            <a:prstGeom prst="rect">
              <a:avLst/>
            </a:prstGeom>
          </p:spPr>
        </p:pic>
        <p:pic>
          <p:nvPicPr>
            <p:cNvPr id="251" name="Picture 250">
              <a:extLst>
                <a:ext uri="{FF2B5EF4-FFF2-40B4-BE49-F238E27FC236}">
                  <a16:creationId xmlns:a16="http://schemas.microsoft.com/office/drawing/2014/main" id="{0EBF70DC-4809-9D4F-BE3C-2D5EED70C36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879952" y="6881281"/>
              <a:ext cx="112977" cy="120060"/>
            </a:xfrm>
            <a:prstGeom prst="rect">
              <a:avLst/>
            </a:prstGeom>
          </p:spPr>
        </p:pic>
        <p:pic>
          <p:nvPicPr>
            <p:cNvPr id="252" name="Picture 251">
              <a:extLst>
                <a:ext uri="{FF2B5EF4-FFF2-40B4-BE49-F238E27FC236}">
                  <a16:creationId xmlns:a16="http://schemas.microsoft.com/office/drawing/2014/main" id="{1144C0C7-876A-6949-84A8-D280523FC6A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873552" y="6998377"/>
              <a:ext cx="112977" cy="120060"/>
            </a:xfrm>
            <a:prstGeom prst="rect">
              <a:avLst/>
            </a:prstGeom>
          </p:spPr>
        </p:pic>
        <p:pic>
          <p:nvPicPr>
            <p:cNvPr id="253" name="Picture 252">
              <a:extLst>
                <a:ext uri="{FF2B5EF4-FFF2-40B4-BE49-F238E27FC236}">
                  <a16:creationId xmlns:a16="http://schemas.microsoft.com/office/drawing/2014/main" id="{6E209FA6-6EA9-F74A-AC19-FAB6D51F14A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879952" y="7151932"/>
              <a:ext cx="112977" cy="120060"/>
            </a:xfrm>
            <a:prstGeom prst="rect">
              <a:avLst/>
            </a:prstGeom>
          </p:spPr>
        </p:pic>
        <p:pic>
          <p:nvPicPr>
            <p:cNvPr id="254" name="Picture 253">
              <a:extLst>
                <a:ext uri="{FF2B5EF4-FFF2-40B4-BE49-F238E27FC236}">
                  <a16:creationId xmlns:a16="http://schemas.microsoft.com/office/drawing/2014/main" id="{877E7DF8-1A94-A743-9538-8AEDCA91E39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873552" y="7262701"/>
              <a:ext cx="112977" cy="120060"/>
            </a:xfrm>
            <a:prstGeom prst="rect">
              <a:avLst/>
            </a:prstGeom>
          </p:spPr>
        </p:pic>
        <p:pic>
          <p:nvPicPr>
            <p:cNvPr id="255" name="Picture 254">
              <a:extLst>
                <a:ext uri="{FF2B5EF4-FFF2-40B4-BE49-F238E27FC236}">
                  <a16:creationId xmlns:a16="http://schemas.microsoft.com/office/drawing/2014/main" id="{2B88F51E-9EF9-4A44-BEA1-584BF2A90D8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879952" y="7388382"/>
              <a:ext cx="112977" cy="120060"/>
            </a:xfrm>
            <a:prstGeom prst="rect">
              <a:avLst/>
            </a:prstGeom>
          </p:spPr>
        </p:pic>
        <p:pic>
          <p:nvPicPr>
            <p:cNvPr id="256" name="Picture 255">
              <a:extLst>
                <a:ext uri="{FF2B5EF4-FFF2-40B4-BE49-F238E27FC236}">
                  <a16:creationId xmlns:a16="http://schemas.microsoft.com/office/drawing/2014/main" id="{17DCD4FB-01A8-7B42-A88A-140ADB1C791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867153" y="6514152"/>
              <a:ext cx="112977" cy="120060"/>
            </a:xfrm>
            <a:prstGeom prst="rect">
              <a:avLst/>
            </a:prstGeom>
          </p:spPr>
        </p:pic>
        <p:pic>
          <p:nvPicPr>
            <p:cNvPr id="257" name="Picture 256">
              <a:extLst>
                <a:ext uri="{FF2B5EF4-FFF2-40B4-BE49-F238E27FC236}">
                  <a16:creationId xmlns:a16="http://schemas.microsoft.com/office/drawing/2014/main" id="{068B5380-4F6E-744C-9848-A99EB956B2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873552" y="6639833"/>
              <a:ext cx="112977" cy="120060"/>
            </a:xfrm>
            <a:prstGeom prst="rect">
              <a:avLst/>
            </a:prstGeom>
          </p:spPr>
        </p:pic>
        <p:pic>
          <p:nvPicPr>
            <p:cNvPr id="258" name="Picture 257">
              <a:extLst>
                <a:ext uri="{FF2B5EF4-FFF2-40B4-BE49-F238E27FC236}">
                  <a16:creationId xmlns:a16="http://schemas.microsoft.com/office/drawing/2014/main" id="{A9FF7FB7-1131-E946-BF69-9675D19B20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860753" y="6261035"/>
              <a:ext cx="112977" cy="120060"/>
            </a:xfrm>
            <a:prstGeom prst="rect">
              <a:avLst/>
            </a:prstGeom>
          </p:spPr>
        </p:pic>
        <p:pic>
          <p:nvPicPr>
            <p:cNvPr id="259" name="Picture 258">
              <a:extLst>
                <a:ext uri="{FF2B5EF4-FFF2-40B4-BE49-F238E27FC236}">
                  <a16:creationId xmlns:a16="http://schemas.microsoft.com/office/drawing/2014/main" id="{02B566CB-716F-334D-961B-175F8D8F638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867153" y="6386716"/>
              <a:ext cx="112977" cy="120060"/>
            </a:xfrm>
            <a:prstGeom prst="rect">
              <a:avLst/>
            </a:prstGeom>
          </p:spPr>
        </p:pic>
        <p:pic>
          <p:nvPicPr>
            <p:cNvPr id="260" name="Picture 259">
              <a:extLst>
                <a:ext uri="{FF2B5EF4-FFF2-40B4-BE49-F238E27FC236}">
                  <a16:creationId xmlns:a16="http://schemas.microsoft.com/office/drawing/2014/main" id="{052A0F0D-E791-B745-BFCF-F5BF0A371C8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854354" y="6019587"/>
              <a:ext cx="112977" cy="120060"/>
            </a:xfrm>
            <a:prstGeom prst="rect">
              <a:avLst/>
            </a:prstGeom>
          </p:spPr>
        </p:pic>
        <p:pic>
          <p:nvPicPr>
            <p:cNvPr id="261" name="Picture 260">
              <a:extLst>
                <a:ext uri="{FF2B5EF4-FFF2-40B4-BE49-F238E27FC236}">
                  <a16:creationId xmlns:a16="http://schemas.microsoft.com/office/drawing/2014/main" id="{C65D0290-878A-B147-9F7A-7596DFDD57C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860753" y="6145268"/>
              <a:ext cx="112977" cy="120060"/>
            </a:xfrm>
            <a:prstGeom prst="rect">
              <a:avLst/>
            </a:prstGeom>
          </p:spPr>
        </p:pic>
        <p:pic>
          <p:nvPicPr>
            <p:cNvPr id="262" name="Picture 261">
              <a:extLst>
                <a:ext uri="{FF2B5EF4-FFF2-40B4-BE49-F238E27FC236}">
                  <a16:creationId xmlns:a16="http://schemas.microsoft.com/office/drawing/2014/main" id="{CD6AC9EA-AB25-714F-BFC5-FB23FCFE724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873552" y="7499151"/>
              <a:ext cx="112977" cy="120060"/>
            </a:xfrm>
            <a:prstGeom prst="rect">
              <a:avLst/>
            </a:prstGeom>
          </p:spPr>
        </p:pic>
        <p:pic>
          <p:nvPicPr>
            <p:cNvPr id="263" name="Picture 262">
              <a:extLst>
                <a:ext uri="{FF2B5EF4-FFF2-40B4-BE49-F238E27FC236}">
                  <a16:creationId xmlns:a16="http://schemas.microsoft.com/office/drawing/2014/main" id="{2AF8FAB2-1D7E-B945-9BD5-925620DF2A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879952" y="7624832"/>
              <a:ext cx="112977" cy="120060"/>
            </a:xfrm>
            <a:prstGeom prst="rect">
              <a:avLst/>
            </a:prstGeom>
          </p:spPr>
        </p:pic>
        <p:pic>
          <p:nvPicPr>
            <p:cNvPr id="264" name="Picture 263">
              <a:extLst>
                <a:ext uri="{FF2B5EF4-FFF2-40B4-BE49-F238E27FC236}">
                  <a16:creationId xmlns:a16="http://schemas.microsoft.com/office/drawing/2014/main" id="{0106684F-6AC6-0646-9E70-05518598C2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873552" y="7732028"/>
              <a:ext cx="112977" cy="120060"/>
            </a:xfrm>
            <a:prstGeom prst="rect">
              <a:avLst/>
            </a:prstGeom>
          </p:spPr>
        </p:pic>
        <p:pic>
          <p:nvPicPr>
            <p:cNvPr id="265" name="Picture 264">
              <a:extLst>
                <a:ext uri="{FF2B5EF4-FFF2-40B4-BE49-F238E27FC236}">
                  <a16:creationId xmlns:a16="http://schemas.microsoft.com/office/drawing/2014/main" id="{D86D2A2C-D703-7F49-9A81-A38D1CC63D8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860753" y="5908216"/>
              <a:ext cx="112977" cy="120060"/>
            </a:xfrm>
            <a:prstGeom prst="rect">
              <a:avLst/>
            </a:prstGeom>
          </p:spPr>
        </p:pic>
        <p:cxnSp>
          <p:nvCxnSpPr>
            <p:cNvPr id="266" name="Straight Arrow Connector 265">
              <a:extLst>
                <a:ext uri="{FF2B5EF4-FFF2-40B4-BE49-F238E27FC236}">
                  <a16:creationId xmlns:a16="http://schemas.microsoft.com/office/drawing/2014/main" id="{4F478256-DD1D-C84E-8729-8225523A0E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85907" y="8068373"/>
              <a:ext cx="400199" cy="261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Arrow Connector 266">
              <a:extLst>
                <a:ext uri="{FF2B5EF4-FFF2-40B4-BE49-F238E27FC236}">
                  <a16:creationId xmlns:a16="http://schemas.microsoft.com/office/drawing/2014/main" id="{9F7996CD-0B17-5943-8F4F-642756568B5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038421" y="8064578"/>
              <a:ext cx="400199" cy="261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Arrow Connector 267">
              <a:extLst>
                <a:ext uri="{FF2B5EF4-FFF2-40B4-BE49-F238E27FC236}">
                  <a16:creationId xmlns:a16="http://schemas.microsoft.com/office/drawing/2014/main" id="{AABBB6E4-A18C-D846-BFD1-BB9396385F2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486239" y="8061765"/>
              <a:ext cx="400199" cy="261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9" name="TextBox 268">
              <a:extLst>
                <a:ext uri="{FF2B5EF4-FFF2-40B4-BE49-F238E27FC236}">
                  <a16:creationId xmlns:a16="http://schemas.microsoft.com/office/drawing/2014/main" id="{B68BF083-4F30-4349-8445-6BEC3A511797}"/>
                </a:ext>
              </a:extLst>
            </p:cNvPr>
            <p:cNvSpPr txBox="1"/>
            <p:nvPr/>
          </p:nvSpPr>
          <p:spPr>
            <a:xfrm>
              <a:off x="11090728" y="8020626"/>
              <a:ext cx="384745" cy="404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T</a:t>
              </a:r>
              <a:r>
                <a:rPr lang="en-US" sz="2400" baseline="-25000" dirty="0"/>
                <a:t>1</a:t>
              </a:r>
            </a:p>
          </p:txBody>
        </p:sp>
        <p:sp>
          <p:nvSpPr>
            <p:cNvPr id="270" name="TextBox 269">
              <a:extLst>
                <a:ext uri="{FF2B5EF4-FFF2-40B4-BE49-F238E27FC236}">
                  <a16:creationId xmlns:a16="http://schemas.microsoft.com/office/drawing/2014/main" id="{70C34156-6084-6242-B8B6-09ADE0D57BAB}"/>
                </a:ext>
              </a:extLst>
            </p:cNvPr>
            <p:cNvSpPr txBox="1"/>
            <p:nvPr/>
          </p:nvSpPr>
          <p:spPr>
            <a:xfrm>
              <a:off x="10642901" y="8023194"/>
              <a:ext cx="384745" cy="404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T</a:t>
              </a:r>
              <a:r>
                <a:rPr lang="en-US" sz="2400" baseline="-25000" dirty="0"/>
                <a:t>1</a:t>
              </a:r>
            </a:p>
          </p:txBody>
        </p:sp>
        <p:sp>
          <p:nvSpPr>
            <p:cNvPr id="271" name="TextBox 270">
              <a:extLst>
                <a:ext uri="{FF2B5EF4-FFF2-40B4-BE49-F238E27FC236}">
                  <a16:creationId xmlns:a16="http://schemas.microsoft.com/office/drawing/2014/main" id="{1A1C9975-2DCD-5D40-9F4E-C692A5390F03}"/>
                </a:ext>
              </a:extLst>
            </p:cNvPr>
            <p:cNvSpPr txBox="1"/>
            <p:nvPr/>
          </p:nvSpPr>
          <p:spPr>
            <a:xfrm>
              <a:off x="10154547" y="8026784"/>
              <a:ext cx="384745" cy="404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T</a:t>
              </a:r>
              <a:r>
                <a:rPr lang="en-US" sz="2400" baseline="-25000" dirty="0"/>
                <a:t>1</a:t>
              </a:r>
            </a:p>
          </p:txBody>
        </p:sp>
        <p:pic>
          <p:nvPicPr>
            <p:cNvPr id="272" name="Picture 271">
              <a:extLst>
                <a:ext uri="{FF2B5EF4-FFF2-40B4-BE49-F238E27FC236}">
                  <a16:creationId xmlns:a16="http://schemas.microsoft.com/office/drawing/2014/main" id="{FB1F5A2D-501E-AE42-960B-FCFA7F3498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0519504" y="6911800"/>
              <a:ext cx="112977" cy="120060"/>
            </a:xfrm>
            <a:prstGeom prst="rect">
              <a:avLst/>
            </a:prstGeom>
          </p:spPr>
        </p:pic>
        <p:pic>
          <p:nvPicPr>
            <p:cNvPr id="273" name="Picture 272">
              <a:extLst>
                <a:ext uri="{FF2B5EF4-FFF2-40B4-BE49-F238E27FC236}">
                  <a16:creationId xmlns:a16="http://schemas.microsoft.com/office/drawing/2014/main" id="{0CDDDFB7-7A08-BC43-9E56-E71A4FBF225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0521133" y="6802723"/>
              <a:ext cx="112977" cy="120060"/>
            </a:xfrm>
            <a:prstGeom prst="rect">
              <a:avLst/>
            </a:prstGeom>
          </p:spPr>
        </p:pic>
        <p:pic>
          <p:nvPicPr>
            <p:cNvPr id="274" name="Picture 273">
              <a:extLst>
                <a:ext uri="{FF2B5EF4-FFF2-40B4-BE49-F238E27FC236}">
                  <a16:creationId xmlns:a16="http://schemas.microsoft.com/office/drawing/2014/main" id="{D01A21D3-82D5-B948-BC2A-17622D44B4C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388236" y="7245901"/>
              <a:ext cx="112977" cy="120060"/>
            </a:xfrm>
            <a:prstGeom prst="rect">
              <a:avLst/>
            </a:prstGeom>
          </p:spPr>
        </p:pic>
        <p:pic>
          <p:nvPicPr>
            <p:cNvPr id="275" name="Picture 274">
              <a:extLst>
                <a:ext uri="{FF2B5EF4-FFF2-40B4-BE49-F238E27FC236}">
                  <a16:creationId xmlns:a16="http://schemas.microsoft.com/office/drawing/2014/main" id="{FA2B8245-6993-444A-B5AD-E448E5DB6D8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389865" y="7136824"/>
              <a:ext cx="112977" cy="120060"/>
            </a:xfrm>
            <a:prstGeom prst="rect">
              <a:avLst/>
            </a:prstGeom>
          </p:spPr>
        </p:pic>
        <p:pic>
          <p:nvPicPr>
            <p:cNvPr id="276" name="Picture 275">
              <a:extLst>
                <a:ext uri="{FF2B5EF4-FFF2-40B4-BE49-F238E27FC236}">
                  <a16:creationId xmlns:a16="http://schemas.microsoft.com/office/drawing/2014/main" id="{F5450BA0-A469-2D41-9798-50D0F8A366A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394859" y="7019868"/>
              <a:ext cx="112977" cy="120060"/>
            </a:xfrm>
            <a:prstGeom prst="rect">
              <a:avLst/>
            </a:prstGeom>
          </p:spPr>
        </p:pic>
        <p:pic>
          <p:nvPicPr>
            <p:cNvPr id="277" name="Picture 276">
              <a:extLst>
                <a:ext uri="{FF2B5EF4-FFF2-40B4-BE49-F238E27FC236}">
                  <a16:creationId xmlns:a16="http://schemas.microsoft.com/office/drawing/2014/main" id="{48C9F7C2-51CB-9E49-A258-0ABDDD5C1D1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396488" y="6910792"/>
              <a:ext cx="112977" cy="120060"/>
            </a:xfrm>
            <a:prstGeom prst="rect">
              <a:avLst/>
            </a:prstGeom>
          </p:spPr>
        </p:pic>
        <p:pic>
          <p:nvPicPr>
            <p:cNvPr id="278" name="Picture 277">
              <a:extLst>
                <a:ext uri="{FF2B5EF4-FFF2-40B4-BE49-F238E27FC236}">
                  <a16:creationId xmlns:a16="http://schemas.microsoft.com/office/drawing/2014/main" id="{F4343C9A-B033-334C-87EE-FE57DB90B3D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394859" y="6785037"/>
              <a:ext cx="112977" cy="120060"/>
            </a:xfrm>
            <a:prstGeom prst="rect">
              <a:avLst/>
            </a:prstGeom>
          </p:spPr>
        </p:pic>
        <p:pic>
          <p:nvPicPr>
            <p:cNvPr id="279" name="Picture 278">
              <a:extLst>
                <a:ext uri="{FF2B5EF4-FFF2-40B4-BE49-F238E27FC236}">
                  <a16:creationId xmlns:a16="http://schemas.microsoft.com/office/drawing/2014/main" id="{21A2DD8B-47B4-FE4E-887D-206EA032D26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396488" y="6675961"/>
              <a:ext cx="112977" cy="120060"/>
            </a:xfrm>
            <a:prstGeom prst="rect">
              <a:avLst/>
            </a:prstGeom>
          </p:spPr>
        </p:pic>
        <p:pic>
          <p:nvPicPr>
            <p:cNvPr id="280" name="Picture 279">
              <a:extLst>
                <a:ext uri="{FF2B5EF4-FFF2-40B4-BE49-F238E27FC236}">
                  <a16:creationId xmlns:a16="http://schemas.microsoft.com/office/drawing/2014/main" id="{32BA55CD-3A0B-7341-B89A-7130C9C4F66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401481" y="6559005"/>
              <a:ext cx="112977" cy="120060"/>
            </a:xfrm>
            <a:prstGeom prst="rect">
              <a:avLst/>
            </a:prstGeom>
          </p:spPr>
        </p:pic>
        <p:pic>
          <p:nvPicPr>
            <p:cNvPr id="281" name="Picture 280">
              <a:extLst>
                <a:ext uri="{FF2B5EF4-FFF2-40B4-BE49-F238E27FC236}">
                  <a16:creationId xmlns:a16="http://schemas.microsoft.com/office/drawing/2014/main" id="{64CE372A-30F9-CA4A-B10B-9653308BC2B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4878"/>
            <a:stretch/>
          </p:blipFill>
          <p:spPr>
            <a:xfrm>
              <a:off x="11403110" y="6449929"/>
              <a:ext cx="112977" cy="120060"/>
            </a:xfrm>
            <a:prstGeom prst="rect">
              <a:avLst/>
            </a:prstGeom>
          </p:spPr>
        </p:pic>
        <p:cxnSp>
          <p:nvCxnSpPr>
            <p:cNvPr id="282" name="Straight Arrow Connector 281">
              <a:extLst>
                <a:ext uri="{FF2B5EF4-FFF2-40B4-BE49-F238E27FC236}">
                  <a16:creationId xmlns:a16="http://schemas.microsoft.com/office/drawing/2014/main" id="{5110EA54-4435-C047-9C3D-C3BD6BCB0EC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134347" y="6849394"/>
              <a:ext cx="379622" cy="7125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Arrow Connector 282">
              <a:extLst>
                <a:ext uri="{FF2B5EF4-FFF2-40B4-BE49-F238E27FC236}">
                  <a16:creationId xmlns:a16="http://schemas.microsoft.com/office/drawing/2014/main" id="{2FDA35B8-9D0A-2548-A496-BB62822E08B5}"/>
                </a:ext>
              </a:extLst>
            </p:cNvPr>
            <p:cNvCxnSpPr>
              <a:cxnSpLocks/>
            </p:cNvCxnSpPr>
            <p:nvPr/>
          </p:nvCxnSpPr>
          <p:spPr>
            <a:xfrm>
              <a:off x="10131522" y="6922469"/>
              <a:ext cx="379622" cy="7125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84" name="Group 283">
              <a:extLst>
                <a:ext uri="{FF2B5EF4-FFF2-40B4-BE49-F238E27FC236}">
                  <a16:creationId xmlns:a16="http://schemas.microsoft.com/office/drawing/2014/main" id="{BAE07EEE-B0B4-DB4B-83F3-AB14655F2B9A}"/>
                </a:ext>
              </a:extLst>
            </p:cNvPr>
            <p:cNvGrpSpPr/>
            <p:nvPr/>
          </p:nvGrpSpPr>
          <p:grpSpPr>
            <a:xfrm>
              <a:off x="10635949" y="6772339"/>
              <a:ext cx="332845" cy="84237"/>
              <a:chOff x="4934455" y="1510609"/>
              <a:chExt cx="380252" cy="96235"/>
            </a:xfrm>
          </p:grpSpPr>
          <p:cxnSp>
            <p:nvCxnSpPr>
              <p:cNvPr id="318" name="Straight Arrow Connector 317">
                <a:extLst>
                  <a:ext uri="{FF2B5EF4-FFF2-40B4-BE49-F238E27FC236}">
                    <a16:creationId xmlns:a16="http://schemas.microsoft.com/office/drawing/2014/main" id="{BCFD13CB-C78B-F54F-960C-464C5F598F7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39169" y="1510609"/>
                <a:ext cx="372686" cy="7172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Straight Arrow Connector 318">
                <a:extLst>
                  <a:ext uri="{FF2B5EF4-FFF2-40B4-BE49-F238E27FC236}">
                    <a16:creationId xmlns:a16="http://schemas.microsoft.com/office/drawing/2014/main" id="{908AAE66-EA0A-D541-BD0B-AF6A9298348A}"/>
                  </a:ext>
                </a:extLst>
              </p:cNvPr>
              <p:cNvCxnSpPr>
                <a:cxnSpLocks/>
                <a:endCxn id="247" idx="1"/>
              </p:cNvCxnSpPr>
              <p:nvPr/>
            </p:nvCxnSpPr>
            <p:spPr>
              <a:xfrm>
                <a:off x="4934455" y="1587625"/>
                <a:ext cx="380252" cy="1921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85" name="Group 284">
              <a:extLst>
                <a:ext uri="{FF2B5EF4-FFF2-40B4-BE49-F238E27FC236}">
                  <a16:creationId xmlns:a16="http://schemas.microsoft.com/office/drawing/2014/main" id="{21B0AC91-77FE-F442-8876-11F8D0168F2F}"/>
                </a:ext>
              </a:extLst>
            </p:cNvPr>
            <p:cNvGrpSpPr/>
            <p:nvPr/>
          </p:nvGrpSpPr>
          <p:grpSpPr>
            <a:xfrm flipV="1">
              <a:off x="10626302" y="6977177"/>
              <a:ext cx="332845" cy="84237"/>
              <a:chOff x="4934455" y="1510609"/>
              <a:chExt cx="380252" cy="96235"/>
            </a:xfrm>
          </p:grpSpPr>
          <p:cxnSp>
            <p:nvCxnSpPr>
              <p:cNvPr id="316" name="Straight Arrow Connector 315">
                <a:extLst>
                  <a:ext uri="{FF2B5EF4-FFF2-40B4-BE49-F238E27FC236}">
                    <a16:creationId xmlns:a16="http://schemas.microsoft.com/office/drawing/2014/main" id="{29C03021-E602-8047-A8EC-814F908AA44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39169" y="1510609"/>
                <a:ext cx="372686" cy="7172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7" name="Straight Arrow Connector 316">
                <a:extLst>
                  <a:ext uri="{FF2B5EF4-FFF2-40B4-BE49-F238E27FC236}">
                    <a16:creationId xmlns:a16="http://schemas.microsoft.com/office/drawing/2014/main" id="{C1ED87B5-9D2E-D743-8491-7EDA3FA327B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34455" y="1587625"/>
                <a:ext cx="380252" cy="1921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86" name="Straight Arrow Connector 285">
              <a:extLst>
                <a:ext uri="{FF2B5EF4-FFF2-40B4-BE49-F238E27FC236}">
                  <a16:creationId xmlns:a16="http://schemas.microsoft.com/office/drawing/2014/main" id="{5F65D07A-1010-DF41-BD27-5F400406A35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067477" y="6767843"/>
              <a:ext cx="293918" cy="8636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Arrow Connector 286">
              <a:extLst>
                <a:ext uri="{FF2B5EF4-FFF2-40B4-BE49-F238E27FC236}">
                  <a16:creationId xmlns:a16="http://schemas.microsoft.com/office/drawing/2014/main" id="{B33115FA-EA74-544B-8F99-2E1D3B02FA0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063350" y="6857194"/>
              <a:ext cx="298044" cy="164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88" name="Group 287">
              <a:extLst>
                <a:ext uri="{FF2B5EF4-FFF2-40B4-BE49-F238E27FC236}">
                  <a16:creationId xmlns:a16="http://schemas.microsoft.com/office/drawing/2014/main" id="{ABBD18EA-C4D7-754D-A5E6-915DC842B14E}"/>
                </a:ext>
              </a:extLst>
            </p:cNvPr>
            <p:cNvGrpSpPr/>
            <p:nvPr/>
          </p:nvGrpSpPr>
          <p:grpSpPr>
            <a:xfrm flipV="1">
              <a:off x="11063350" y="6980185"/>
              <a:ext cx="298044" cy="90995"/>
              <a:chOff x="5410431" y="1505472"/>
              <a:chExt cx="340495" cy="103955"/>
            </a:xfrm>
          </p:grpSpPr>
          <p:cxnSp>
            <p:nvCxnSpPr>
              <p:cNvPr id="314" name="Straight Arrow Connector 313">
                <a:extLst>
                  <a:ext uri="{FF2B5EF4-FFF2-40B4-BE49-F238E27FC236}">
                    <a16:creationId xmlns:a16="http://schemas.microsoft.com/office/drawing/2014/main" id="{9659F26B-83C4-7346-A330-2BB3BD79D94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15145" y="1505472"/>
                <a:ext cx="335781" cy="9866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5" name="Straight Arrow Connector 314">
                <a:extLst>
                  <a:ext uri="{FF2B5EF4-FFF2-40B4-BE49-F238E27FC236}">
                    <a16:creationId xmlns:a16="http://schemas.microsoft.com/office/drawing/2014/main" id="{68F2838B-7ABC-6040-B721-148CF2E61E9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10431" y="1607550"/>
                <a:ext cx="340495" cy="187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89" name="Straight Arrow Connector 288">
              <a:extLst>
                <a:ext uri="{FF2B5EF4-FFF2-40B4-BE49-F238E27FC236}">
                  <a16:creationId xmlns:a16="http://schemas.microsoft.com/office/drawing/2014/main" id="{908E6BF1-5EB1-914B-8CED-E2A928962E4B}"/>
                </a:ext>
              </a:extLst>
            </p:cNvPr>
            <p:cNvCxnSpPr>
              <a:cxnSpLocks/>
              <a:endCxn id="280" idx="1"/>
            </p:cNvCxnSpPr>
            <p:nvPr/>
          </p:nvCxnSpPr>
          <p:spPr>
            <a:xfrm flipV="1">
              <a:off x="11111339" y="6619035"/>
              <a:ext cx="300908" cy="13118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Arrow Connector 289">
              <a:extLst>
                <a:ext uri="{FF2B5EF4-FFF2-40B4-BE49-F238E27FC236}">
                  <a16:creationId xmlns:a16="http://schemas.microsoft.com/office/drawing/2014/main" id="{F7484EAC-0AD4-1E47-B670-8C5D827100A7}"/>
                </a:ext>
              </a:extLst>
            </p:cNvPr>
            <p:cNvCxnSpPr>
              <a:cxnSpLocks/>
              <a:endCxn id="281" idx="1"/>
            </p:cNvCxnSpPr>
            <p:nvPr/>
          </p:nvCxnSpPr>
          <p:spPr>
            <a:xfrm flipV="1">
              <a:off x="11114219" y="6509959"/>
              <a:ext cx="299658" cy="24162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1" name="Group 290">
              <a:extLst>
                <a:ext uri="{FF2B5EF4-FFF2-40B4-BE49-F238E27FC236}">
                  <a16:creationId xmlns:a16="http://schemas.microsoft.com/office/drawing/2014/main" id="{D30D70F6-3676-E349-8518-CB85CCBC7E81}"/>
                </a:ext>
              </a:extLst>
            </p:cNvPr>
            <p:cNvGrpSpPr/>
            <p:nvPr/>
          </p:nvGrpSpPr>
          <p:grpSpPr>
            <a:xfrm flipV="1">
              <a:off x="11082117" y="7077956"/>
              <a:ext cx="302537" cy="241629"/>
              <a:chOff x="5448855" y="1210858"/>
              <a:chExt cx="345628" cy="276044"/>
            </a:xfrm>
          </p:grpSpPr>
          <p:cxnSp>
            <p:nvCxnSpPr>
              <p:cNvPr id="312" name="Straight Arrow Connector 311">
                <a:extLst>
                  <a:ext uri="{FF2B5EF4-FFF2-40B4-BE49-F238E27FC236}">
                    <a16:creationId xmlns:a16="http://schemas.microsoft.com/office/drawing/2014/main" id="{B900CFE2-DE8C-B144-AD0F-B066A41195B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48855" y="1335470"/>
                <a:ext cx="343767" cy="14986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3" name="Straight Arrow Connector 312">
                <a:extLst>
                  <a:ext uri="{FF2B5EF4-FFF2-40B4-BE49-F238E27FC236}">
                    <a16:creationId xmlns:a16="http://schemas.microsoft.com/office/drawing/2014/main" id="{B4BE8B60-1567-7048-ABAE-3C5583772E5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52145" y="1210858"/>
                <a:ext cx="342338" cy="27604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92" name="Group 291">
              <a:extLst>
                <a:ext uri="{FF2B5EF4-FFF2-40B4-BE49-F238E27FC236}">
                  <a16:creationId xmlns:a16="http://schemas.microsoft.com/office/drawing/2014/main" id="{884B576C-32D3-C642-BEB2-1C776070FE1F}"/>
                </a:ext>
              </a:extLst>
            </p:cNvPr>
            <p:cNvGrpSpPr/>
            <p:nvPr/>
          </p:nvGrpSpPr>
          <p:grpSpPr>
            <a:xfrm>
              <a:off x="11516403" y="6474929"/>
              <a:ext cx="319914" cy="362003"/>
              <a:chOff x="5940312" y="1170839"/>
              <a:chExt cx="365479" cy="413563"/>
            </a:xfrm>
          </p:grpSpPr>
          <p:cxnSp>
            <p:nvCxnSpPr>
              <p:cNvPr id="308" name="Straight Arrow Connector 307">
                <a:extLst>
                  <a:ext uri="{FF2B5EF4-FFF2-40B4-BE49-F238E27FC236}">
                    <a16:creationId xmlns:a16="http://schemas.microsoft.com/office/drawing/2014/main" id="{76F9E134-36AC-2F4B-8CAC-288EAD8D781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45026" y="1480447"/>
                <a:ext cx="335781" cy="9866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9" name="Straight Arrow Connector 308">
                <a:extLst>
                  <a:ext uri="{FF2B5EF4-FFF2-40B4-BE49-F238E27FC236}">
                    <a16:creationId xmlns:a16="http://schemas.microsoft.com/office/drawing/2014/main" id="{B82EFC1F-23C1-C940-896D-AA24A688FB3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40312" y="1582525"/>
                <a:ext cx="340495" cy="187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0" name="Straight Arrow Connector 309">
                <a:extLst>
                  <a:ext uri="{FF2B5EF4-FFF2-40B4-BE49-F238E27FC236}">
                    <a16:creationId xmlns:a16="http://schemas.microsoft.com/office/drawing/2014/main" id="{473CF894-EDDF-6443-B6E8-FAF086BA802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45097" y="1319543"/>
                <a:ext cx="343767" cy="14986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1" name="Straight Arrow Connector 310">
                <a:extLst>
                  <a:ext uri="{FF2B5EF4-FFF2-40B4-BE49-F238E27FC236}">
                    <a16:creationId xmlns:a16="http://schemas.microsoft.com/office/drawing/2014/main" id="{7109BE7C-636F-2E46-9D22-9E6847FC976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48387" y="1170839"/>
                <a:ext cx="357404" cy="30013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93" name="Group 292">
              <a:extLst>
                <a:ext uri="{FF2B5EF4-FFF2-40B4-BE49-F238E27FC236}">
                  <a16:creationId xmlns:a16="http://schemas.microsoft.com/office/drawing/2014/main" id="{4B1D9DC7-302B-1B46-AA85-A7D88F09E6B7}"/>
                </a:ext>
              </a:extLst>
            </p:cNvPr>
            <p:cNvGrpSpPr/>
            <p:nvPr/>
          </p:nvGrpSpPr>
          <p:grpSpPr>
            <a:xfrm flipV="1">
              <a:off x="11529518" y="6975869"/>
              <a:ext cx="319914" cy="362003"/>
              <a:chOff x="5940312" y="1170839"/>
              <a:chExt cx="365479" cy="413563"/>
            </a:xfrm>
          </p:grpSpPr>
          <p:cxnSp>
            <p:nvCxnSpPr>
              <p:cNvPr id="304" name="Straight Arrow Connector 303">
                <a:extLst>
                  <a:ext uri="{FF2B5EF4-FFF2-40B4-BE49-F238E27FC236}">
                    <a16:creationId xmlns:a16="http://schemas.microsoft.com/office/drawing/2014/main" id="{303CA8AD-F9B4-B64A-8497-6D83E9D3BE6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45026" y="1480447"/>
                <a:ext cx="335781" cy="9866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5" name="Straight Arrow Connector 304">
                <a:extLst>
                  <a:ext uri="{FF2B5EF4-FFF2-40B4-BE49-F238E27FC236}">
                    <a16:creationId xmlns:a16="http://schemas.microsoft.com/office/drawing/2014/main" id="{CE6B351B-4083-544B-9706-90390E3ED61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40312" y="1582525"/>
                <a:ext cx="340495" cy="187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6" name="Straight Arrow Connector 305">
                <a:extLst>
                  <a:ext uri="{FF2B5EF4-FFF2-40B4-BE49-F238E27FC236}">
                    <a16:creationId xmlns:a16="http://schemas.microsoft.com/office/drawing/2014/main" id="{55147AA2-E25A-C441-A30E-A45F2FB2695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45097" y="1319543"/>
                <a:ext cx="343767" cy="14986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7" name="Straight Arrow Connector 306">
                <a:extLst>
                  <a:ext uri="{FF2B5EF4-FFF2-40B4-BE49-F238E27FC236}">
                    <a16:creationId xmlns:a16="http://schemas.microsoft.com/office/drawing/2014/main" id="{427A276C-52FE-9048-83A5-3CCD26F9786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48387" y="1170839"/>
                <a:ext cx="357404" cy="30013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94" name="Straight Arrow Connector 293">
              <a:extLst>
                <a:ext uri="{FF2B5EF4-FFF2-40B4-BE49-F238E27FC236}">
                  <a16:creationId xmlns:a16="http://schemas.microsoft.com/office/drawing/2014/main" id="{E22BA88D-C047-2646-90B8-475B5F6E01AA}"/>
                </a:ext>
              </a:extLst>
            </p:cNvPr>
            <p:cNvCxnSpPr>
              <a:cxnSpLocks/>
              <a:stCxn id="280" idx="3"/>
            </p:cNvCxnSpPr>
            <p:nvPr/>
          </p:nvCxnSpPr>
          <p:spPr>
            <a:xfrm flipV="1">
              <a:off x="11514458" y="6346460"/>
              <a:ext cx="334285" cy="27257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Arrow Connector 294">
              <a:extLst>
                <a:ext uri="{FF2B5EF4-FFF2-40B4-BE49-F238E27FC236}">
                  <a16:creationId xmlns:a16="http://schemas.microsoft.com/office/drawing/2014/main" id="{0E2E7B80-76B8-EF4F-8206-E02AF2D412CE}"/>
                </a:ext>
              </a:extLst>
            </p:cNvPr>
            <p:cNvCxnSpPr>
              <a:cxnSpLocks/>
              <a:stCxn id="280" idx="3"/>
            </p:cNvCxnSpPr>
            <p:nvPr/>
          </p:nvCxnSpPr>
          <p:spPr>
            <a:xfrm flipV="1">
              <a:off x="11514458" y="6237384"/>
              <a:ext cx="335914" cy="38165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6" name="Group 295">
              <a:extLst>
                <a:ext uri="{FF2B5EF4-FFF2-40B4-BE49-F238E27FC236}">
                  <a16:creationId xmlns:a16="http://schemas.microsoft.com/office/drawing/2014/main" id="{A321AFD4-88C4-5D41-A8FA-88357CD0048E}"/>
                </a:ext>
              </a:extLst>
            </p:cNvPr>
            <p:cNvGrpSpPr/>
            <p:nvPr/>
          </p:nvGrpSpPr>
          <p:grpSpPr>
            <a:xfrm rot="21368518" flipV="1">
              <a:off x="11538066" y="7203975"/>
              <a:ext cx="335914" cy="381651"/>
              <a:chOff x="5938090" y="899460"/>
              <a:chExt cx="383758" cy="436010"/>
            </a:xfrm>
          </p:grpSpPr>
          <p:cxnSp>
            <p:nvCxnSpPr>
              <p:cNvPr id="302" name="Straight Arrow Connector 301">
                <a:extLst>
                  <a:ext uri="{FF2B5EF4-FFF2-40B4-BE49-F238E27FC236}">
                    <a16:creationId xmlns:a16="http://schemas.microsoft.com/office/drawing/2014/main" id="{D0B99A36-BE58-BA4C-BDC0-FA889772FC0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38090" y="1024072"/>
                <a:ext cx="381897" cy="31139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Straight Arrow Connector 302">
                <a:extLst>
                  <a:ext uri="{FF2B5EF4-FFF2-40B4-BE49-F238E27FC236}">
                    <a16:creationId xmlns:a16="http://schemas.microsoft.com/office/drawing/2014/main" id="{78D616D9-08C2-EB41-A9E2-1B33B76C275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38090" y="899460"/>
                <a:ext cx="383758" cy="43601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97" name="Straight Arrow Connector 296">
              <a:extLst>
                <a:ext uri="{FF2B5EF4-FFF2-40B4-BE49-F238E27FC236}">
                  <a16:creationId xmlns:a16="http://schemas.microsoft.com/office/drawing/2014/main" id="{A82DF51E-E9A1-A04A-811C-75E0D7B320E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520858" y="6111803"/>
              <a:ext cx="335914" cy="38165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Arrow Connector 297">
              <a:extLst>
                <a:ext uri="{FF2B5EF4-FFF2-40B4-BE49-F238E27FC236}">
                  <a16:creationId xmlns:a16="http://schemas.microsoft.com/office/drawing/2014/main" id="{A00D3FF2-B465-304C-8746-E66E4F15AEEA}"/>
                </a:ext>
              </a:extLst>
            </p:cNvPr>
            <p:cNvCxnSpPr>
              <a:cxnSpLocks/>
              <a:endCxn id="265" idx="1"/>
            </p:cNvCxnSpPr>
            <p:nvPr/>
          </p:nvCxnSpPr>
          <p:spPr>
            <a:xfrm flipV="1">
              <a:off x="11514458" y="5960373"/>
              <a:ext cx="366509" cy="53104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9" name="Group 298">
              <a:extLst>
                <a:ext uri="{FF2B5EF4-FFF2-40B4-BE49-F238E27FC236}">
                  <a16:creationId xmlns:a16="http://schemas.microsoft.com/office/drawing/2014/main" id="{5751747D-BDB9-2049-85BC-9E8F2081604C}"/>
                </a:ext>
              </a:extLst>
            </p:cNvPr>
            <p:cNvGrpSpPr/>
            <p:nvPr/>
          </p:nvGrpSpPr>
          <p:grpSpPr>
            <a:xfrm flipV="1">
              <a:off x="11526330" y="7324411"/>
              <a:ext cx="366509" cy="533081"/>
              <a:chOff x="5914997" y="591989"/>
              <a:chExt cx="418711" cy="609008"/>
            </a:xfrm>
          </p:grpSpPr>
          <p:cxnSp>
            <p:nvCxnSpPr>
              <p:cNvPr id="300" name="Straight Arrow Connector 299">
                <a:extLst>
                  <a:ext uri="{FF2B5EF4-FFF2-40B4-BE49-F238E27FC236}">
                    <a16:creationId xmlns:a16="http://schemas.microsoft.com/office/drawing/2014/main" id="{FEDCBE07-2EFB-C340-BEDB-A207C74CA9D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22308" y="764987"/>
                <a:ext cx="383758" cy="43601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Straight Arrow Connector 300">
                <a:extLst>
                  <a:ext uri="{FF2B5EF4-FFF2-40B4-BE49-F238E27FC236}">
                    <a16:creationId xmlns:a16="http://schemas.microsoft.com/office/drawing/2014/main" id="{9B8B2B84-5148-B140-AEB0-DDCCF9C885D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14997" y="591989"/>
                <a:ext cx="418711" cy="6066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359" name="Straight Arrow Connector 358">
            <a:extLst>
              <a:ext uri="{FF2B5EF4-FFF2-40B4-BE49-F238E27FC236}">
                <a16:creationId xmlns:a16="http://schemas.microsoft.com/office/drawing/2014/main" id="{8ECE46E8-EDB5-9B4F-AA95-E500254064B8}"/>
              </a:ext>
            </a:extLst>
          </p:cNvPr>
          <p:cNvCxnSpPr>
            <a:cxnSpLocks/>
          </p:cNvCxnSpPr>
          <p:nvPr/>
        </p:nvCxnSpPr>
        <p:spPr>
          <a:xfrm>
            <a:off x="1528361" y="6947820"/>
            <a:ext cx="2815039" cy="0"/>
          </a:xfrm>
          <a:prstGeom prst="straightConnector1">
            <a:avLst/>
          </a:prstGeom>
          <a:ln w="50800">
            <a:solidFill>
              <a:schemeClr val="accent5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0" name="TextBox 359">
            <a:extLst>
              <a:ext uri="{FF2B5EF4-FFF2-40B4-BE49-F238E27FC236}">
                <a16:creationId xmlns:a16="http://schemas.microsoft.com/office/drawing/2014/main" id="{F9D6B5B2-A747-B143-82D6-69B55E095B9B}"/>
              </a:ext>
            </a:extLst>
          </p:cNvPr>
          <p:cNvSpPr txBox="1"/>
          <p:nvPr/>
        </p:nvSpPr>
        <p:spPr>
          <a:xfrm>
            <a:off x="1624979" y="6544056"/>
            <a:ext cx="21762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i="1" dirty="0"/>
              <a:t>T</a:t>
            </a:r>
            <a:r>
              <a:rPr lang="en-US" sz="1800" dirty="0"/>
              <a:t>: generation interval</a:t>
            </a:r>
          </a:p>
        </p:txBody>
      </p:sp>
      <p:cxnSp>
        <p:nvCxnSpPr>
          <p:cNvPr id="361" name="Straight Connector 360">
            <a:extLst>
              <a:ext uri="{FF2B5EF4-FFF2-40B4-BE49-F238E27FC236}">
                <a16:creationId xmlns:a16="http://schemas.microsoft.com/office/drawing/2014/main" id="{156B5D1F-7A62-2C42-A2CC-226F84449CD0}"/>
              </a:ext>
            </a:extLst>
          </p:cNvPr>
          <p:cNvCxnSpPr>
            <a:cxnSpLocks/>
          </p:cNvCxnSpPr>
          <p:nvPr/>
        </p:nvCxnSpPr>
        <p:spPr>
          <a:xfrm flipV="1">
            <a:off x="4362293" y="6655143"/>
            <a:ext cx="1" cy="1201911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2" name="Straight Connector 361">
            <a:extLst>
              <a:ext uri="{FF2B5EF4-FFF2-40B4-BE49-F238E27FC236}">
                <a16:creationId xmlns:a16="http://schemas.microsoft.com/office/drawing/2014/main" id="{BB73B8A4-1E8D-7546-A75C-B7B8BC771A0E}"/>
              </a:ext>
            </a:extLst>
          </p:cNvPr>
          <p:cNvCxnSpPr>
            <a:cxnSpLocks/>
          </p:cNvCxnSpPr>
          <p:nvPr/>
        </p:nvCxnSpPr>
        <p:spPr>
          <a:xfrm flipV="1">
            <a:off x="1490320" y="6655143"/>
            <a:ext cx="0" cy="859282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3" name="Triangle 362">
            <a:extLst>
              <a:ext uri="{FF2B5EF4-FFF2-40B4-BE49-F238E27FC236}">
                <a16:creationId xmlns:a16="http://schemas.microsoft.com/office/drawing/2014/main" id="{44BDEEA5-7608-7E4B-BE57-ED84F2705540}"/>
              </a:ext>
            </a:extLst>
          </p:cNvPr>
          <p:cNvSpPr>
            <a:spLocks noChangeAspect="1"/>
          </p:cNvSpPr>
          <p:nvPr/>
        </p:nvSpPr>
        <p:spPr>
          <a:xfrm>
            <a:off x="1345460" y="7560334"/>
            <a:ext cx="289719" cy="273895"/>
          </a:xfrm>
          <a:prstGeom prst="triangle">
            <a:avLst/>
          </a:prstGeom>
          <a:solidFill>
            <a:schemeClr val="bg1"/>
          </a:solidFill>
          <a:ln w="381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4" name="Oval 363">
            <a:extLst>
              <a:ext uri="{FF2B5EF4-FFF2-40B4-BE49-F238E27FC236}">
                <a16:creationId xmlns:a16="http://schemas.microsoft.com/office/drawing/2014/main" id="{8373A90F-88B4-1340-BD7C-F9D2D3623223}"/>
              </a:ext>
            </a:extLst>
          </p:cNvPr>
          <p:cNvSpPr>
            <a:spLocks noChangeAspect="1"/>
          </p:cNvSpPr>
          <p:nvPr/>
        </p:nvSpPr>
        <p:spPr>
          <a:xfrm>
            <a:off x="3353412" y="7537509"/>
            <a:ext cx="319544" cy="319544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5" name="Triangle 364">
            <a:extLst>
              <a:ext uri="{FF2B5EF4-FFF2-40B4-BE49-F238E27FC236}">
                <a16:creationId xmlns:a16="http://schemas.microsoft.com/office/drawing/2014/main" id="{18799DD2-5FF2-2B4D-BA6E-644BD0C4FD11}"/>
              </a:ext>
            </a:extLst>
          </p:cNvPr>
          <p:cNvSpPr>
            <a:spLocks noChangeAspect="1"/>
          </p:cNvSpPr>
          <p:nvPr/>
        </p:nvSpPr>
        <p:spPr>
          <a:xfrm>
            <a:off x="4217434" y="7860718"/>
            <a:ext cx="289719" cy="273895"/>
          </a:xfrm>
          <a:prstGeom prst="triangle">
            <a:avLst/>
          </a:prstGeom>
          <a:solidFill>
            <a:schemeClr val="bg1"/>
          </a:solidFill>
          <a:ln w="381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6" name="Oval 365">
            <a:extLst>
              <a:ext uri="{FF2B5EF4-FFF2-40B4-BE49-F238E27FC236}">
                <a16:creationId xmlns:a16="http://schemas.microsoft.com/office/drawing/2014/main" id="{E0F7C62B-CAAD-814E-BC00-6ACBFF6B3E64}"/>
              </a:ext>
            </a:extLst>
          </p:cNvPr>
          <p:cNvSpPr>
            <a:spLocks noChangeAspect="1"/>
          </p:cNvSpPr>
          <p:nvPr/>
        </p:nvSpPr>
        <p:spPr>
          <a:xfrm>
            <a:off x="6225384" y="7772938"/>
            <a:ext cx="319544" cy="319544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7" name="Straight Connector 366">
            <a:extLst>
              <a:ext uri="{FF2B5EF4-FFF2-40B4-BE49-F238E27FC236}">
                <a16:creationId xmlns:a16="http://schemas.microsoft.com/office/drawing/2014/main" id="{F9747DCE-25EF-4A40-A50E-28935F3F5CDF}"/>
              </a:ext>
            </a:extLst>
          </p:cNvPr>
          <p:cNvCxnSpPr>
            <a:cxnSpLocks/>
          </p:cNvCxnSpPr>
          <p:nvPr/>
        </p:nvCxnSpPr>
        <p:spPr>
          <a:xfrm flipV="1">
            <a:off x="3513184" y="7857056"/>
            <a:ext cx="4131" cy="1134544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8" name="Straight Connector 367">
            <a:extLst>
              <a:ext uri="{FF2B5EF4-FFF2-40B4-BE49-F238E27FC236}">
                <a16:creationId xmlns:a16="http://schemas.microsoft.com/office/drawing/2014/main" id="{8AD6ED37-1A24-2B48-A77F-BD2F3ECF05B5}"/>
              </a:ext>
            </a:extLst>
          </p:cNvPr>
          <p:cNvCxnSpPr>
            <a:cxnSpLocks/>
            <a:endCxn id="366" idx="4"/>
          </p:cNvCxnSpPr>
          <p:nvPr/>
        </p:nvCxnSpPr>
        <p:spPr>
          <a:xfrm flipH="1" flipV="1">
            <a:off x="6385156" y="8092482"/>
            <a:ext cx="2" cy="899118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9" name="Straight Arrow Connector 368">
            <a:extLst>
              <a:ext uri="{FF2B5EF4-FFF2-40B4-BE49-F238E27FC236}">
                <a16:creationId xmlns:a16="http://schemas.microsoft.com/office/drawing/2014/main" id="{514E05EB-9CD5-594C-8255-270424D1C64E}"/>
              </a:ext>
            </a:extLst>
          </p:cNvPr>
          <p:cNvCxnSpPr>
            <a:cxnSpLocks/>
          </p:cNvCxnSpPr>
          <p:nvPr/>
        </p:nvCxnSpPr>
        <p:spPr>
          <a:xfrm flipV="1">
            <a:off x="1559366" y="7608732"/>
            <a:ext cx="178031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0" name="Straight Arrow Connector 369">
            <a:extLst>
              <a:ext uri="{FF2B5EF4-FFF2-40B4-BE49-F238E27FC236}">
                <a16:creationId xmlns:a16="http://schemas.microsoft.com/office/drawing/2014/main" id="{196E4430-5919-B440-AD9E-7E049899FC9E}"/>
              </a:ext>
            </a:extLst>
          </p:cNvPr>
          <p:cNvCxnSpPr>
            <a:cxnSpLocks/>
            <a:stCxn id="365" idx="5"/>
          </p:cNvCxnSpPr>
          <p:nvPr/>
        </p:nvCxnSpPr>
        <p:spPr>
          <a:xfrm flipV="1">
            <a:off x="4434724" y="7938315"/>
            <a:ext cx="1773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1" name="Straight Arrow Connector 370">
            <a:extLst>
              <a:ext uri="{FF2B5EF4-FFF2-40B4-BE49-F238E27FC236}">
                <a16:creationId xmlns:a16="http://schemas.microsoft.com/office/drawing/2014/main" id="{4CC2971D-74CD-834D-85A0-EAE8105CED93}"/>
              </a:ext>
            </a:extLst>
          </p:cNvPr>
          <p:cNvCxnSpPr>
            <a:cxnSpLocks/>
          </p:cNvCxnSpPr>
          <p:nvPr/>
        </p:nvCxnSpPr>
        <p:spPr>
          <a:xfrm>
            <a:off x="3513184" y="8814424"/>
            <a:ext cx="2861457" cy="0"/>
          </a:xfrm>
          <a:prstGeom prst="straightConnector1">
            <a:avLst/>
          </a:prstGeom>
          <a:ln w="38100">
            <a:solidFill>
              <a:schemeClr val="tx1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2" name="TextBox 371">
            <a:extLst>
              <a:ext uri="{FF2B5EF4-FFF2-40B4-BE49-F238E27FC236}">
                <a16:creationId xmlns:a16="http://schemas.microsoft.com/office/drawing/2014/main" id="{E4F961A4-1159-7948-A2C3-4C689B78DC12}"/>
              </a:ext>
            </a:extLst>
          </p:cNvPr>
          <p:cNvSpPr txBox="1"/>
          <p:nvPr/>
        </p:nvSpPr>
        <p:spPr>
          <a:xfrm>
            <a:off x="4412353" y="8493783"/>
            <a:ext cx="1446101" cy="368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serial interval</a:t>
            </a:r>
          </a:p>
        </p:txBody>
      </p:sp>
      <p:sp>
        <p:nvSpPr>
          <p:cNvPr id="373" name="TextBox 372">
            <a:extLst>
              <a:ext uri="{FF2B5EF4-FFF2-40B4-BE49-F238E27FC236}">
                <a16:creationId xmlns:a16="http://schemas.microsoft.com/office/drawing/2014/main" id="{3A5BAB4C-89C6-3D46-A52B-01BFA1361308}"/>
              </a:ext>
            </a:extLst>
          </p:cNvPr>
          <p:cNvSpPr txBox="1"/>
          <p:nvPr/>
        </p:nvSpPr>
        <p:spPr>
          <a:xfrm>
            <a:off x="4406612" y="7578582"/>
            <a:ext cx="1851608" cy="368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incubation period</a:t>
            </a:r>
          </a:p>
        </p:txBody>
      </p:sp>
      <p:sp>
        <p:nvSpPr>
          <p:cNvPr id="375" name="TextBox 374">
            <a:extLst>
              <a:ext uri="{FF2B5EF4-FFF2-40B4-BE49-F238E27FC236}">
                <a16:creationId xmlns:a16="http://schemas.microsoft.com/office/drawing/2014/main" id="{614843EF-89DA-B84B-B37A-F877C4C4B865}"/>
              </a:ext>
            </a:extLst>
          </p:cNvPr>
          <p:cNvSpPr txBox="1"/>
          <p:nvPr/>
        </p:nvSpPr>
        <p:spPr>
          <a:xfrm>
            <a:off x="1511999" y="7268569"/>
            <a:ext cx="1851608" cy="3687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incubation period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53FCA0A-C11B-744F-90C9-BDC9536EBC62}"/>
              </a:ext>
            </a:extLst>
          </p:cNvPr>
          <p:cNvGrpSpPr/>
          <p:nvPr/>
        </p:nvGrpSpPr>
        <p:grpSpPr>
          <a:xfrm>
            <a:off x="6553200" y="6483906"/>
            <a:ext cx="2273284" cy="770488"/>
            <a:chOff x="6710870" y="6313192"/>
            <a:chExt cx="2273284" cy="770488"/>
          </a:xfrm>
        </p:grpSpPr>
        <p:sp>
          <p:nvSpPr>
            <p:cNvPr id="376" name="Triangle 375">
              <a:extLst>
                <a:ext uri="{FF2B5EF4-FFF2-40B4-BE49-F238E27FC236}">
                  <a16:creationId xmlns:a16="http://schemas.microsoft.com/office/drawing/2014/main" id="{A33878D5-D788-E648-B7E4-53324799DB7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717343" y="6341072"/>
              <a:ext cx="289719" cy="273895"/>
            </a:xfrm>
            <a:prstGeom prst="triangle">
              <a:avLst/>
            </a:prstGeom>
            <a:solidFill>
              <a:schemeClr val="bg1"/>
            </a:solidFill>
            <a:ln w="38100"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7" name="TextBox 376">
              <a:extLst>
                <a:ext uri="{FF2B5EF4-FFF2-40B4-BE49-F238E27FC236}">
                  <a16:creationId xmlns:a16="http://schemas.microsoft.com/office/drawing/2014/main" id="{2061C861-CA67-AB4B-A694-CC939D3ED8A1}"/>
                </a:ext>
              </a:extLst>
            </p:cNvPr>
            <p:cNvSpPr txBox="1"/>
            <p:nvPr/>
          </p:nvSpPr>
          <p:spPr>
            <a:xfrm>
              <a:off x="7030414" y="6313192"/>
              <a:ext cx="19537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/>
                <a:t>transmission event</a:t>
              </a:r>
            </a:p>
          </p:txBody>
        </p:sp>
        <p:sp>
          <p:nvSpPr>
            <p:cNvPr id="378" name="Oval 377">
              <a:extLst>
                <a:ext uri="{FF2B5EF4-FFF2-40B4-BE49-F238E27FC236}">
                  <a16:creationId xmlns:a16="http://schemas.microsoft.com/office/drawing/2014/main" id="{7490B5FD-6204-674D-8931-525CC541CB7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710870" y="6764136"/>
              <a:ext cx="319544" cy="31954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9" name="TextBox 378">
              <a:extLst>
                <a:ext uri="{FF2B5EF4-FFF2-40B4-BE49-F238E27FC236}">
                  <a16:creationId xmlns:a16="http://schemas.microsoft.com/office/drawing/2014/main" id="{029E7E91-4F5E-324E-9440-DB38E19DE058}"/>
                </a:ext>
              </a:extLst>
            </p:cNvPr>
            <p:cNvSpPr txBox="1"/>
            <p:nvPr/>
          </p:nvSpPr>
          <p:spPr>
            <a:xfrm>
              <a:off x="7044138" y="6714348"/>
              <a:ext cx="16379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/>
                <a:t>symptom onset</a:t>
              </a:r>
            </a:p>
          </p:txBody>
        </p:sp>
      </p:grpSp>
      <p:pic>
        <p:nvPicPr>
          <p:cNvPr id="386" name="Picture 385">
            <a:extLst>
              <a:ext uri="{FF2B5EF4-FFF2-40B4-BE49-F238E27FC236}">
                <a16:creationId xmlns:a16="http://schemas.microsoft.com/office/drawing/2014/main" id="{C0BF6E6D-7CF6-EA4A-9502-5AF5A80A3BA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4878"/>
          <a:stretch/>
        </p:blipFill>
        <p:spPr>
          <a:xfrm>
            <a:off x="4437519" y="8168855"/>
            <a:ext cx="314075" cy="333765"/>
          </a:xfrm>
          <a:prstGeom prst="rect">
            <a:avLst/>
          </a:prstGeom>
        </p:spPr>
      </p:pic>
      <p:cxnSp>
        <p:nvCxnSpPr>
          <p:cNvPr id="387" name="Straight Arrow Connector 386">
            <a:extLst>
              <a:ext uri="{FF2B5EF4-FFF2-40B4-BE49-F238E27FC236}">
                <a16:creationId xmlns:a16="http://schemas.microsoft.com/office/drawing/2014/main" id="{EB074B5A-98EB-A041-96D0-FDB973674FBF}"/>
              </a:ext>
            </a:extLst>
          </p:cNvPr>
          <p:cNvCxnSpPr>
            <a:cxnSpLocks/>
          </p:cNvCxnSpPr>
          <p:nvPr/>
        </p:nvCxnSpPr>
        <p:spPr>
          <a:xfrm>
            <a:off x="4063182" y="8343672"/>
            <a:ext cx="35641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8" name="Picture 387">
            <a:extLst>
              <a:ext uri="{FF2B5EF4-FFF2-40B4-BE49-F238E27FC236}">
                <a16:creationId xmlns:a16="http://schemas.microsoft.com/office/drawing/2014/main" id="{D1A894E6-6C72-3145-8160-FA712658D46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4878"/>
          <a:stretch/>
        </p:blipFill>
        <p:spPr>
          <a:xfrm>
            <a:off x="3800725" y="8168855"/>
            <a:ext cx="314075" cy="333765"/>
          </a:xfrm>
          <a:prstGeom prst="rect">
            <a:avLst/>
          </a:prstGeom>
        </p:spPr>
      </p:pic>
      <p:pic>
        <p:nvPicPr>
          <p:cNvPr id="393" name="Picture 392">
            <a:extLst>
              <a:ext uri="{FF2B5EF4-FFF2-40B4-BE49-F238E27FC236}">
                <a16:creationId xmlns:a16="http://schemas.microsoft.com/office/drawing/2014/main" id="{78487D32-E457-9047-9996-A1107E2D101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4878"/>
          <a:stretch/>
        </p:blipFill>
        <p:spPr>
          <a:xfrm>
            <a:off x="1491942" y="7925599"/>
            <a:ext cx="314075" cy="333765"/>
          </a:xfrm>
          <a:prstGeom prst="rect">
            <a:avLst/>
          </a:prstGeom>
        </p:spPr>
      </p:pic>
      <p:cxnSp>
        <p:nvCxnSpPr>
          <p:cNvPr id="394" name="Straight Arrow Connector 393">
            <a:extLst>
              <a:ext uri="{FF2B5EF4-FFF2-40B4-BE49-F238E27FC236}">
                <a16:creationId xmlns:a16="http://schemas.microsoft.com/office/drawing/2014/main" id="{F64D9E2B-FC54-9041-8F29-F94BD4524298}"/>
              </a:ext>
            </a:extLst>
          </p:cNvPr>
          <p:cNvCxnSpPr>
            <a:cxnSpLocks/>
          </p:cNvCxnSpPr>
          <p:nvPr/>
        </p:nvCxnSpPr>
        <p:spPr>
          <a:xfrm>
            <a:off x="1143000" y="8100416"/>
            <a:ext cx="35641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5" name="Picture 394">
            <a:extLst>
              <a:ext uri="{FF2B5EF4-FFF2-40B4-BE49-F238E27FC236}">
                <a16:creationId xmlns:a16="http://schemas.microsoft.com/office/drawing/2014/main" id="{DCB2C529-794E-B648-B317-C1F324A9427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4878"/>
          <a:stretch/>
        </p:blipFill>
        <p:spPr>
          <a:xfrm>
            <a:off x="905125" y="7925599"/>
            <a:ext cx="314075" cy="333765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CFE21F2B-09B4-D74A-9C9A-59A5EB0DBA42}"/>
              </a:ext>
            </a:extLst>
          </p:cNvPr>
          <p:cNvSpPr txBox="1"/>
          <p:nvPr/>
        </p:nvSpPr>
        <p:spPr>
          <a:xfrm>
            <a:off x="9213788" y="6005930"/>
            <a:ext cx="4154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B</a:t>
            </a:r>
          </a:p>
        </p:txBody>
      </p:sp>
      <p:grpSp>
        <p:nvGrpSpPr>
          <p:cNvPr id="437" name="Group 436">
            <a:extLst>
              <a:ext uri="{FF2B5EF4-FFF2-40B4-BE49-F238E27FC236}">
                <a16:creationId xmlns:a16="http://schemas.microsoft.com/office/drawing/2014/main" id="{007EEBEE-6E52-2C4A-B155-23A7829A900A}"/>
              </a:ext>
            </a:extLst>
          </p:cNvPr>
          <p:cNvGrpSpPr/>
          <p:nvPr/>
        </p:nvGrpSpPr>
        <p:grpSpPr>
          <a:xfrm>
            <a:off x="914400" y="20686761"/>
            <a:ext cx="6470464" cy="2706639"/>
            <a:chOff x="2594120" y="1964444"/>
            <a:chExt cx="6470464" cy="2706639"/>
          </a:xfrm>
        </p:grpSpPr>
        <p:sp>
          <p:nvSpPr>
            <p:cNvPr id="438" name="Rounded Rectangle 437">
              <a:extLst>
                <a:ext uri="{FF2B5EF4-FFF2-40B4-BE49-F238E27FC236}">
                  <a16:creationId xmlns:a16="http://schemas.microsoft.com/office/drawing/2014/main" id="{8E1CC0C9-B187-084F-AFD9-FBF818726FBF}"/>
                </a:ext>
              </a:extLst>
            </p:cNvPr>
            <p:cNvSpPr/>
            <p:nvPr/>
          </p:nvSpPr>
          <p:spPr>
            <a:xfrm>
              <a:off x="2594120" y="2335696"/>
              <a:ext cx="795130" cy="2186607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39" name="Picture 438">
              <a:extLst>
                <a:ext uri="{FF2B5EF4-FFF2-40B4-BE49-F238E27FC236}">
                  <a16:creationId xmlns:a16="http://schemas.microsoft.com/office/drawing/2014/main" id="{8F42C79C-A781-0643-A7A9-CAA4F7F9553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896067" y="3251199"/>
              <a:ext cx="292100" cy="355600"/>
            </a:xfrm>
            <a:prstGeom prst="rect">
              <a:avLst/>
            </a:prstGeom>
          </p:spPr>
        </p:pic>
        <p:sp>
          <p:nvSpPr>
            <p:cNvPr id="440" name="Rounded Rectangle 439">
              <a:extLst>
                <a:ext uri="{FF2B5EF4-FFF2-40B4-BE49-F238E27FC236}">
                  <a16:creationId xmlns:a16="http://schemas.microsoft.com/office/drawing/2014/main" id="{8DDAB879-0A3D-734C-98F6-194897B273EB}"/>
                </a:ext>
              </a:extLst>
            </p:cNvPr>
            <p:cNvSpPr/>
            <p:nvPr/>
          </p:nvSpPr>
          <p:spPr>
            <a:xfrm>
              <a:off x="5078894" y="2335696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41" name="Picture 440">
              <a:extLst>
                <a:ext uri="{FF2B5EF4-FFF2-40B4-BE49-F238E27FC236}">
                  <a16:creationId xmlns:a16="http://schemas.microsoft.com/office/drawing/2014/main" id="{99BB447E-D593-4541-99AB-6B20736BBBF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248964" y="2529785"/>
              <a:ext cx="508000" cy="393700"/>
            </a:xfrm>
            <a:prstGeom prst="rect">
              <a:avLst/>
            </a:prstGeom>
          </p:spPr>
        </p:pic>
        <p:sp>
          <p:nvSpPr>
            <p:cNvPr id="442" name="Rounded Rectangle 441">
              <a:extLst>
                <a:ext uri="{FF2B5EF4-FFF2-40B4-BE49-F238E27FC236}">
                  <a16:creationId xmlns:a16="http://schemas.microsoft.com/office/drawing/2014/main" id="{3B1A697A-8518-F842-841B-71EC1D913697}"/>
                </a:ext>
              </a:extLst>
            </p:cNvPr>
            <p:cNvSpPr/>
            <p:nvPr/>
          </p:nvSpPr>
          <p:spPr>
            <a:xfrm>
              <a:off x="5105399" y="3793435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3" name="Rounded Rectangle 442">
              <a:extLst>
                <a:ext uri="{FF2B5EF4-FFF2-40B4-BE49-F238E27FC236}">
                  <a16:creationId xmlns:a16="http://schemas.microsoft.com/office/drawing/2014/main" id="{F65EBAD7-D7D7-9F41-9521-8F1D66812F71}"/>
                </a:ext>
              </a:extLst>
            </p:cNvPr>
            <p:cNvSpPr/>
            <p:nvPr/>
          </p:nvSpPr>
          <p:spPr>
            <a:xfrm>
              <a:off x="6649276" y="3793435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4" name="Rounded Rectangle 443">
              <a:extLst>
                <a:ext uri="{FF2B5EF4-FFF2-40B4-BE49-F238E27FC236}">
                  <a16:creationId xmlns:a16="http://schemas.microsoft.com/office/drawing/2014/main" id="{BA734EB2-63C8-EA4C-8964-D89BBF11E7C7}"/>
                </a:ext>
              </a:extLst>
            </p:cNvPr>
            <p:cNvSpPr/>
            <p:nvPr/>
          </p:nvSpPr>
          <p:spPr>
            <a:xfrm>
              <a:off x="6649276" y="2335697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5" name="Rounded Rectangle 444">
              <a:extLst>
                <a:ext uri="{FF2B5EF4-FFF2-40B4-BE49-F238E27FC236}">
                  <a16:creationId xmlns:a16="http://schemas.microsoft.com/office/drawing/2014/main" id="{97CE0A58-8D99-084A-8C78-4931BE63463C}"/>
                </a:ext>
              </a:extLst>
            </p:cNvPr>
            <p:cNvSpPr/>
            <p:nvPr/>
          </p:nvSpPr>
          <p:spPr>
            <a:xfrm>
              <a:off x="8269454" y="2362200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6" name="Rounded Rectangle 445">
              <a:extLst>
                <a:ext uri="{FF2B5EF4-FFF2-40B4-BE49-F238E27FC236}">
                  <a16:creationId xmlns:a16="http://schemas.microsoft.com/office/drawing/2014/main" id="{DFBA3E5C-DB25-524A-9243-4BA0B75B5351}"/>
                </a:ext>
              </a:extLst>
            </p:cNvPr>
            <p:cNvSpPr/>
            <p:nvPr/>
          </p:nvSpPr>
          <p:spPr>
            <a:xfrm>
              <a:off x="8269454" y="3805054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47" name="Picture 446">
              <a:extLst>
                <a:ext uri="{FF2B5EF4-FFF2-40B4-BE49-F238E27FC236}">
                  <a16:creationId xmlns:a16="http://schemas.microsoft.com/office/drawing/2014/main" id="{F032FF27-DDA0-6B41-BCA6-E842AEFBA75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261664" y="3972638"/>
              <a:ext cx="482600" cy="393700"/>
            </a:xfrm>
            <a:prstGeom prst="rect">
              <a:avLst/>
            </a:prstGeom>
          </p:spPr>
        </p:pic>
        <p:pic>
          <p:nvPicPr>
            <p:cNvPr id="448" name="Picture 447">
              <a:extLst>
                <a:ext uri="{FF2B5EF4-FFF2-40B4-BE49-F238E27FC236}">
                  <a16:creationId xmlns:a16="http://schemas.microsoft.com/office/drawing/2014/main" id="{E71C1144-E3B7-1740-A985-7853C22F9F1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882017" y="3961018"/>
              <a:ext cx="342900" cy="393700"/>
            </a:xfrm>
            <a:prstGeom prst="rect">
              <a:avLst/>
            </a:prstGeom>
          </p:spPr>
        </p:pic>
        <p:pic>
          <p:nvPicPr>
            <p:cNvPr id="449" name="Picture 448">
              <a:extLst>
                <a:ext uri="{FF2B5EF4-FFF2-40B4-BE49-F238E27FC236}">
                  <a16:creationId xmlns:a16="http://schemas.microsoft.com/office/drawing/2014/main" id="{EE025551-E1D9-8B40-B713-74BF08C38DD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843917" y="2529785"/>
              <a:ext cx="381000" cy="393700"/>
            </a:xfrm>
            <a:prstGeom prst="rect">
              <a:avLst/>
            </a:prstGeom>
          </p:spPr>
        </p:pic>
        <p:pic>
          <p:nvPicPr>
            <p:cNvPr id="450" name="Picture 449">
              <a:extLst>
                <a:ext uri="{FF2B5EF4-FFF2-40B4-BE49-F238E27FC236}">
                  <a16:creationId xmlns:a16="http://schemas.microsoft.com/office/drawing/2014/main" id="{372FD874-E057-C549-AB15-56CD8C7BAAB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8418988" y="2529785"/>
              <a:ext cx="533400" cy="393700"/>
            </a:xfrm>
            <a:prstGeom prst="rect">
              <a:avLst/>
            </a:prstGeom>
          </p:spPr>
        </p:pic>
        <p:pic>
          <p:nvPicPr>
            <p:cNvPr id="451" name="Picture 450">
              <a:extLst>
                <a:ext uri="{FF2B5EF4-FFF2-40B4-BE49-F238E27FC236}">
                  <a16:creationId xmlns:a16="http://schemas.microsoft.com/office/drawing/2014/main" id="{FD87E320-6A47-7549-9714-D86A87E476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8444388" y="3972638"/>
              <a:ext cx="482600" cy="393700"/>
            </a:xfrm>
            <a:prstGeom prst="rect">
              <a:avLst/>
            </a:prstGeom>
          </p:spPr>
        </p:pic>
        <p:cxnSp>
          <p:nvCxnSpPr>
            <p:cNvPr id="452" name="Straight Arrow Connector 451">
              <a:extLst>
                <a:ext uri="{FF2B5EF4-FFF2-40B4-BE49-F238E27FC236}">
                  <a16:creationId xmlns:a16="http://schemas.microsoft.com/office/drawing/2014/main" id="{DBA47856-D673-2B49-89AC-B5FAFFE1BD52}"/>
                </a:ext>
              </a:extLst>
            </p:cNvPr>
            <p:cNvCxnSpPr>
              <a:cxnSpLocks/>
            </p:cNvCxnSpPr>
            <p:nvPr/>
          </p:nvCxnSpPr>
          <p:spPr>
            <a:xfrm>
              <a:off x="3389249" y="2891735"/>
              <a:ext cx="1693759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3" name="Straight Arrow Connector 452">
              <a:extLst>
                <a:ext uri="{FF2B5EF4-FFF2-40B4-BE49-F238E27FC236}">
                  <a16:creationId xmlns:a16="http://schemas.microsoft.com/office/drawing/2014/main" id="{5DF5A1E6-505E-D347-AF43-8FB5EBDF5C0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89249" y="2519298"/>
              <a:ext cx="1689645" cy="968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4" name="Straight Arrow Connector 453">
              <a:extLst>
                <a:ext uri="{FF2B5EF4-FFF2-40B4-BE49-F238E27FC236}">
                  <a16:creationId xmlns:a16="http://schemas.microsoft.com/office/drawing/2014/main" id="{C65F530D-5E23-354D-8DBF-BB3B8C279557}"/>
                </a:ext>
              </a:extLst>
            </p:cNvPr>
            <p:cNvCxnSpPr>
              <a:cxnSpLocks/>
              <a:stCxn id="440" idx="3"/>
            </p:cNvCxnSpPr>
            <p:nvPr/>
          </p:nvCxnSpPr>
          <p:spPr>
            <a:xfrm>
              <a:off x="5874023" y="2700131"/>
              <a:ext cx="777240" cy="4693"/>
            </a:xfrm>
            <a:prstGeom prst="straightConnector1">
              <a:avLst/>
            </a:prstGeom>
            <a:ln w="38100" cap="flat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5" name="Straight Arrow Connector 454">
              <a:extLst>
                <a:ext uri="{FF2B5EF4-FFF2-40B4-BE49-F238E27FC236}">
                  <a16:creationId xmlns:a16="http://schemas.microsoft.com/office/drawing/2014/main" id="{C8AFAB04-BE0C-0F46-B8B9-BEE29D51C23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89249" y="4341466"/>
              <a:ext cx="170992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6" name="Straight Arrow Connector 455">
              <a:extLst>
                <a:ext uri="{FF2B5EF4-FFF2-40B4-BE49-F238E27FC236}">
                  <a16:creationId xmlns:a16="http://schemas.microsoft.com/office/drawing/2014/main" id="{9D1616CE-BBA5-EF40-900E-8F383ECDB78E}"/>
                </a:ext>
              </a:extLst>
            </p:cNvPr>
            <p:cNvCxnSpPr>
              <a:cxnSpLocks/>
            </p:cNvCxnSpPr>
            <p:nvPr/>
          </p:nvCxnSpPr>
          <p:spPr>
            <a:xfrm>
              <a:off x="3389250" y="3950529"/>
              <a:ext cx="1713635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7" name="Straight Arrow Connector 456">
              <a:extLst>
                <a:ext uri="{FF2B5EF4-FFF2-40B4-BE49-F238E27FC236}">
                  <a16:creationId xmlns:a16="http://schemas.microsoft.com/office/drawing/2014/main" id="{9DFEBDF8-02DF-754C-84CE-45BDC144CE6A}"/>
                </a:ext>
              </a:extLst>
            </p:cNvPr>
            <p:cNvCxnSpPr>
              <a:cxnSpLocks/>
            </p:cNvCxnSpPr>
            <p:nvPr/>
          </p:nvCxnSpPr>
          <p:spPr>
            <a:xfrm>
              <a:off x="5896718" y="4153177"/>
              <a:ext cx="777240" cy="4693"/>
            </a:xfrm>
            <a:prstGeom prst="straightConnector1">
              <a:avLst/>
            </a:prstGeom>
            <a:ln w="38100" cap="flat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8" name="Straight Arrow Connector 457">
              <a:extLst>
                <a:ext uri="{FF2B5EF4-FFF2-40B4-BE49-F238E27FC236}">
                  <a16:creationId xmlns:a16="http://schemas.microsoft.com/office/drawing/2014/main" id="{CC03D24F-02FD-934A-9629-4B58FD5706CA}"/>
                </a:ext>
              </a:extLst>
            </p:cNvPr>
            <p:cNvCxnSpPr>
              <a:cxnSpLocks/>
            </p:cNvCxnSpPr>
            <p:nvPr/>
          </p:nvCxnSpPr>
          <p:spPr>
            <a:xfrm>
              <a:off x="7468310" y="4148483"/>
              <a:ext cx="777240" cy="4693"/>
            </a:xfrm>
            <a:prstGeom prst="straightConnector1">
              <a:avLst/>
            </a:prstGeom>
            <a:ln w="38100" cap="flat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9" name="Straight Arrow Connector 458">
              <a:extLst>
                <a:ext uri="{FF2B5EF4-FFF2-40B4-BE49-F238E27FC236}">
                  <a16:creationId xmlns:a16="http://schemas.microsoft.com/office/drawing/2014/main" id="{78928BDC-D5BB-C747-97FA-D4BC40FCFA47}"/>
                </a:ext>
              </a:extLst>
            </p:cNvPr>
            <p:cNvCxnSpPr>
              <a:cxnSpLocks/>
            </p:cNvCxnSpPr>
            <p:nvPr/>
          </p:nvCxnSpPr>
          <p:spPr>
            <a:xfrm>
              <a:off x="7468310" y="2717522"/>
              <a:ext cx="777240" cy="4693"/>
            </a:xfrm>
            <a:prstGeom prst="straightConnector1">
              <a:avLst/>
            </a:prstGeom>
            <a:ln w="38100" cap="flat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60" name="Picture 459">
              <a:extLst>
                <a:ext uri="{FF2B5EF4-FFF2-40B4-BE49-F238E27FC236}">
                  <a16:creationId xmlns:a16="http://schemas.microsoft.com/office/drawing/2014/main" id="{2A268B2D-A99D-0F41-8F0D-9034ADFE5E22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6141854" y="2010164"/>
              <a:ext cx="168052" cy="548640"/>
            </a:xfrm>
            <a:prstGeom prst="rect">
              <a:avLst/>
            </a:prstGeom>
          </p:spPr>
        </p:pic>
        <p:pic>
          <p:nvPicPr>
            <p:cNvPr id="461" name="Picture 460">
              <a:extLst>
                <a:ext uri="{FF2B5EF4-FFF2-40B4-BE49-F238E27FC236}">
                  <a16:creationId xmlns:a16="http://schemas.microsoft.com/office/drawing/2014/main" id="{C9A349E4-6050-0D44-80F1-CC1725ABB24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6139449" y="3424666"/>
              <a:ext cx="157941" cy="548640"/>
            </a:xfrm>
            <a:prstGeom prst="rect">
              <a:avLst/>
            </a:prstGeom>
          </p:spPr>
        </p:pic>
        <p:pic>
          <p:nvPicPr>
            <p:cNvPr id="462" name="Picture 461">
              <a:extLst>
                <a:ext uri="{FF2B5EF4-FFF2-40B4-BE49-F238E27FC236}">
                  <a16:creationId xmlns:a16="http://schemas.microsoft.com/office/drawing/2014/main" id="{20FBB3B8-7C3A-7545-92F4-C4C82373B34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7708911" y="1964444"/>
              <a:ext cx="312040" cy="640080"/>
            </a:xfrm>
            <a:prstGeom prst="rect">
              <a:avLst/>
            </a:prstGeom>
          </p:spPr>
        </p:pic>
        <p:pic>
          <p:nvPicPr>
            <p:cNvPr id="463" name="Picture 462">
              <a:extLst>
                <a:ext uri="{FF2B5EF4-FFF2-40B4-BE49-F238E27FC236}">
                  <a16:creationId xmlns:a16="http://schemas.microsoft.com/office/drawing/2014/main" id="{2FC57A6A-0D22-1749-AFB5-4C35422C15B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7708911" y="3378946"/>
              <a:ext cx="296037" cy="640080"/>
            </a:xfrm>
            <a:prstGeom prst="rect">
              <a:avLst/>
            </a:prstGeom>
          </p:spPr>
        </p:pic>
        <p:pic>
          <p:nvPicPr>
            <p:cNvPr id="464" name="Picture 463">
              <a:extLst>
                <a:ext uri="{FF2B5EF4-FFF2-40B4-BE49-F238E27FC236}">
                  <a16:creationId xmlns:a16="http://schemas.microsoft.com/office/drawing/2014/main" id="{FDF66196-2969-2A4C-A810-EFFB449E5971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3843341" y="2191945"/>
              <a:ext cx="729303" cy="256032"/>
            </a:xfrm>
            <a:prstGeom prst="rect">
              <a:avLst/>
            </a:prstGeom>
          </p:spPr>
        </p:pic>
        <p:pic>
          <p:nvPicPr>
            <p:cNvPr id="465" name="Picture 464">
              <a:extLst>
                <a:ext uri="{FF2B5EF4-FFF2-40B4-BE49-F238E27FC236}">
                  <a16:creationId xmlns:a16="http://schemas.microsoft.com/office/drawing/2014/main" id="{DD4D37BF-9C47-D64B-8497-63E2D8DA3B51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3565568" y="4396763"/>
              <a:ext cx="1297460" cy="274320"/>
            </a:xfrm>
            <a:prstGeom prst="rect">
              <a:avLst/>
            </a:prstGeom>
          </p:spPr>
        </p:pic>
        <p:pic>
          <p:nvPicPr>
            <p:cNvPr id="466" name="Picture 465">
              <a:extLst>
                <a:ext uri="{FF2B5EF4-FFF2-40B4-BE49-F238E27FC236}">
                  <a16:creationId xmlns:a16="http://schemas.microsoft.com/office/drawing/2014/main" id="{E44E93C7-6035-D24D-8CA2-7551F0BB86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3550695" y="3641150"/>
              <a:ext cx="1327116" cy="274320"/>
            </a:xfrm>
            <a:prstGeom prst="rect">
              <a:avLst/>
            </a:prstGeom>
          </p:spPr>
        </p:pic>
        <p:pic>
          <p:nvPicPr>
            <p:cNvPr id="467" name="Picture 466">
              <a:extLst>
                <a:ext uri="{FF2B5EF4-FFF2-40B4-BE49-F238E27FC236}">
                  <a16:creationId xmlns:a16="http://schemas.microsoft.com/office/drawing/2014/main" id="{00166AD9-44BB-FE47-8B82-C6ACD88612E0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3898957" y="2983738"/>
              <a:ext cx="690511" cy="256032"/>
            </a:xfrm>
            <a:prstGeom prst="rect">
              <a:avLst/>
            </a:prstGeom>
          </p:spPr>
        </p:pic>
      </p:grpSp>
      <p:grpSp>
        <p:nvGrpSpPr>
          <p:cNvPr id="468" name="Group 467">
            <a:extLst>
              <a:ext uri="{FF2B5EF4-FFF2-40B4-BE49-F238E27FC236}">
                <a16:creationId xmlns:a16="http://schemas.microsoft.com/office/drawing/2014/main" id="{C77240E4-79C0-A64D-B2A4-F5449408ADBB}"/>
              </a:ext>
            </a:extLst>
          </p:cNvPr>
          <p:cNvGrpSpPr/>
          <p:nvPr/>
        </p:nvGrpSpPr>
        <p:grpSpPr>
          <a:xfrm>
            <a:off x="920936" y="24214821"/>
            <a:ext cx="6470464" cy="2683779"/>
            <a:chOff x="2594120" y="1964444"/>
            <a:chExt cx="6470464" cy="2683779"/>
          </a:xfrm>
        </p:grpSpPr>
        <p:sp>
          <p:nvSpPr>
            <p:cNvPr id="469" name="Rounded Rectangle 468">
              <a:extLst>
                <a:ext uri="{FF2B5EF4-FFF2-40B4-BE49-F238E27FC236}">
                  <a16:creationId xmlns:a16="http://schemas.microsoft.com/office/drawing/2014/main" id="{1D0E81D6-165E-7247-A941-BA9A95E93910}"/>
                </a:ext>
              </a:extLst>
            </p:cNvPr>
            <p:cNvSpPr/>
            <p:nvPr/>
          </p:nvSpPr>
          <p:spPr>
            <a:xfrm>
              <a:off x="2594120" y="2335696"/>
              <a:ext cx="795130" cy="2186607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70" name="Picture 469">
              <a:extLst>
                <a:ext uri="{FF2B5EF4-FFF2-40B4-BE49-F238E27FC236}">
                  <a16:creationId xmlns:a16="http://schemas.microsoft.com/office/drawing/2014/main" id="{868CD1BD-A885-3C4C-A85B-9E12C3D0B48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896067" y="3251199"/>
              <a:ext cx="292100" cy="355600"/>
            </a:xfrm>
            <a:prstGeom prst="rect">
              <a:avLst/>
            </a:prstGeom>
          </p:spPr>
        </p:pic>
        <p:sp>
          <p:nvSpPr>
            <p:cNvPr id="471" name="Rounded Rectangle 470">
              <a:extLst>
                <a:ext uri="{FF2B5EF4-FFF2-40B4-BE49-F238E27FC236}">
                  <a16:creationId xmlns:a16="http://schemas.microsoft.com/office/drawing/2014/main" id="{F7B5CC40-828A-344E-8686-A0502110D855}"/>
                </a:ext>
              </a:extLst>
            </p:cNvPr>
            <p:cNvSpPr/>
            <p:nvPr/>
          </p:nvSpPr>
          <p:spPr>
            <a:xfrm>
              <a:off x="5078894" y="2335696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72" name="Picture 471">
              <a:extLst>
                <a:ext uri="{FF2B5EF4-FFF2-40B4-BE49-F238E27FC236}">
                  <a16:creationId xmlns:a16="http://schemas.microsoft.com/office/drawing/2014/main" id="{63F01BE8-F4E9-2241-9833-52493766C4E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248964" y="2529785"/>
              <a:ext cx="508000" cy="393700"/>
            </a:xfrm>
            <a:prstGeom prst="rect">
              <a:avLst/>
            </a:prstGeom>
          </p:spPr>
        </p:pic>
        <p:sp>
          <p:nvSpPr>
            <p:cNvPr id="473" name="Rounded Rectangle 472">
              <a:extLst>
                <a:ext uri="{FF2B5EF4-FFF2-40B4-BE49-F238E27FC236}">
                  <a16:creationId xmlns:a16="http://schemas.microsoft.com/office/drawing/2014/main" id="{11DE24DC-C723-D54A-80C8-D44DBE17E926}"/>
                </a:ext>
              </a:extLst>
            </p:cNvPr>
            <p:cNvSpPr/>
            <p:nvPr/>
          </p:nvSpPr>
          <p:spPr>
            <a:xfrm>
              <a:off x="5105399" y="3793435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4" name="Rounded Rectangle 473">
              <a:extLst>
                <a:ext uri="{FF2B5EF4-FFF2-40B4-BE49-F238E27FC236}">
                  <a16:creationId xmlns:a16="http://schemas.microsoft.com/office/drawing/2014/main" id="{E3B03B66-1ADA-0242-A40D-6066F3A605D8}"/>
                </a:ext>
              </a:extLst>
            </p:cNvPr>
            <p:cNvSpPr/>
            <p:nvPr/>
          </p:nvSpPr>
          <p:spPr>
            <a:xfrm>
              <a:off x="6649276" y="3793435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5" name="Rounded Rectangle 474">
              <a:extLst>
                <a:ext uri="{FF2B5EF4-FFF2-40B4-BE49-F238E27FC236}">
                  <a16:creationId xmlns:a16="http://schemas.microsoft.com/office/drawing/2014/main" id="{D3E2A0F1-FF81-3A44-8908-F3F07B8F244F}"/>
                </a:ext>
              </a:extLst>
            </p:cNvPr>
            <p:cNvSpPr/>
            <p:nvPr/>
          </p:nvSpPr>
          <p:spPr>
            <a:xfrm>
              <a:off x="6649276" y="2335697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6" name="Rounded Rectangle 475">
              <a:extLst>
                <a:ext uri="{FF2B5EF4-FFF2-40B4-BE49-F238E27FC236}">
                  <a16:creationId xmlns:a16="http://schemas.microsoft.com/office/drawing/2014/main" id="{D933E823-3A53-B548-B212-C161B2C969EA}"/>
                </a:ext>
              </a:extLst>
            </p:cNvPr>
            <p:cNvSpPr/>
            <p:nvPr/>
          </p:nvSpPr>
          <p:spPr>
            <a:xfrm>
              <a:off x="8269454" y="2362200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7" name="Rounded Rectangle 476">
              <a:extLst>
                <a:ext uri="{FF2B5EF4-FFF2-40B4-BE49-F238E27FC236}">
                  <a16:creationId xmlns:a16="http://schemas.microsoft.com/office/drawing/2014/main" id="{A14660DA-B149-864C-98B1-74F772FD2367}"/>
                </a:ext>
              </a:extLst>
            </p:cNvPr>
            <p:cNvSpPr/>
            <p:nvPr/>
          </p:nvSpPr>
          <p:spPr>
            <a:xfrm>
              <a:off x="8269454" y="3805054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78" name="Picture 477">
              <a:extLst>
                <a:ext uri="{FF2B5EF4-FFF2-40B4-BE49-F238E27FC236}">
                  <a16:creationId xmlns:a16="http://schemas.microsoft.com/office/drawing/2014/main" id="{CDF28BD5-9EE3-3D49-9FAA-485E59815E7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261664" y="3972638"/>
              <a:ext cx="482600" cy="393700"/>
            </a:xfrm>
            <a:prstGeom prst="rect">
              <a:avLst/>
            </a:prstGeom>
          </p:spPr>
        </p:pic>
        <p:pic>
          <p:nvPicPr>
            <p:cNvPr id="479" name="Picture 478">
              <a:extLst>
                <a:ext uri="{FF2B5EF4-FFF2-40B4-BE49-F238E27FC236}">
                  <a16:creationId xmlns:a16="http://schemas.microsoft.com/office/drawing/2014/main" id="{47D98BA3-97BF-6544-A3A8-7FBF40D5477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882017" y="3961018"/>
              <a:ext cx="342900" cy="393700"/>
            </a:xfrm>
            <a:prstGeom prst="rect">
              <a:avLst/>
            </a:prstGeom>
          </p:spPr>
        </p:pic>
        <p:pic>
          <p:nvPicPr>
            <p:cNvPr id="480" name="Picture 479">
              <a:extLst>
                <a:ext uri="{FF2B5EF4-FFF2-40B4-BE49-F238E27FC236}">
                  <a16:creationId xmlns:a16="http://schemas.microsoft.com/office/drawing/2014/main" id="{387CD3E9-2C04-0049-AECF-B6DABD7F279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843917" y="2529785"/>
              <a:ext cx="381000" cy="393700"/>
            </a:xfrm>
            <a:prstGeom prst="rect">
              <a:avLst/>
            </a:prstGeom>
          </p:spPr>
        </p:pic>
        <p:pic>
          <p:nvPicPr>
            <p:cNvPr id="481" name="Picture 480">
              <a:extLst>
                <a:ext uri="{FF2B5EF4-FFF2-40B4-BE49-F238E27FC236}">
                  <a16:creationId xmlns:a16="http://schemas.microsoft.com/office/drawing/2014/main" id="{83C6A892-D2D0-A944-A5CE-75697020472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8418988" y="2529785"/>
              <a:ext cx="533400" cy="393700"/>
            </a:xfrm>
            <a:prstGeom prst="rect">
              <a:avLst/>
            </a:prstGeom>
          </p:spPr>
        </p:pic>
        <p:pic>
          <p:nvPicPr>
            <p:cNvPr id="482" name="Picture 481">
              <a:extLst>
                <a:ext uri="{FF2B5EF4-FFF2-40B4-BE49-F238E27FC236}">
                  <a16:creationId xmlns:a16="http://schemas.microsoft.com/office/drawing/2014/main" id="{BBC32FB5-770D-734F-BD3D-13CBA85DEDD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8444388" y="3972638"/>
              <a:ext cx="482600" cy="393700"/>
            </a:xfrm>
            <a:prstGeom prst="rect">
              <a:avLst/>
            </a:prstGeom>
          </p:spPr>
        </p:pic>
        <p:cxnSp>
          <p:nvCxnSpPr>
            <p:cNvPr id="483" name="Straight Arrow Connector 482">
              <a:extLst>
                <a:ext uri="{FF2B5EF4-FFF2-40B4-BE49-F238E27FC236}">
                  <a16:creationId xmlns:a16="http://schemas.microsoft.com/office/drawing/2014/main" id="{BB1ECB8C-4D6C-EF4B-85E0-CED235CC59B0}"/>
                </a:ext>
              </a:extLst>
            </p:cNvPr>
            <p:cNvCxnSpPr>
              <a:cxnSpLocks/>
            </p:cNvCxnSpPr>
            <p:nvPr/>
          </p:nvCxnSpPr>
          <p:spPr>
            <a:xfrm>
              <a:off x="3389249" y="2891735"/>
              <a:ext cx="1693759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4" name="Straight Arrow Connector 483">
              <a:extLst>
                <a:ext uri="{FF2B5EF4-FFF2-40B4-BE49-F238E27FC236}">
                  <a16:creationId xmlns:a16="http://schemas.microsoft.com/office/drawing/2014/main" id="{2818F5F7-3164-F744-8C30-436BDB6C6F3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89249" y="2519298"/>
              <a:ext cx="1689645" cy="968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5" name="Straight Arrow Connector 484">
              <a:extLst>
                <a:ext uri="{FF2B5EF4-FFF2-40B4-BE49-F238E27FC236}">
                  <a16:creationId xmlns:a16="http://schemas.microsoft.com/office/drawing/2014/main" id="{CE6B49EA-49E6-924D-A032-53ABED8EA1C5}"/>
                </a:ext>
              </a:extLst>
            </p:cNvPr>
            <p:cNvCxnSpPr>
              <a:cxnSpLocks/>
              <a:stCxn id="471" idx="3"/>
            </p:cNvCxnSpPr>
            <p:nvPr/>
          </p:nvCxnSpPr>
          <p:spPr>
            <a:xfrm>
              <a:off x="5874023" y="2700131"/>
              <a:ext cx="777240" cy="4693"/>
            </a:xfrm>
            <a:prstGeom prst="straightConnector1">
              <a:avLst/>
            </a:prstGeom>
            <a:ln w="38100" cap="flat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6" name="Straight Arrow Connector 485">
              <a:extLst>
                <a:ext uri="{FF2B5EF4-FFF2-40B4-BE49-F238E27FC236}">
                  <a16:creationId xmlns:a16="http://schemas.microsoft.com/office/drawing/2014/main" id="{2878D51A-4176-C24F-BD5C-58DB4F5B7F3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89249" y="4341466"/>
              <a:ext cx="170992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7" name="Straight Arrow Connector 486">
              <a:extLst>
                <a:ext uri="{FF2B5EF4-FFF2-40B4-BE49-F238E27FC236}">
                  <a16:creationId xmlns:a16="http://schemas.microsoft.com/office/drawing/2014/main" id="{9F04D4A3-905D-794A-9148-C30E6401B943}"/>
                </a:ext>
              </a:extLst>
            </p:cNvPr>
            <p:cNvCxnSpPr>
              <a:cxnSpLocks/>
            </p:cNvCxnSpPr>
            <p:nvPr/>
          </p:nvCxnSpPr>
          <p:spPr>
            <a:xfrm>
              <a:off x="3389250" y="3950529"/>
              <a:ext cx="1713635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8" name="Straight Arrow Connector 487">
              <a:extLst>
                <a:ext uri="{FF2B5EF4-FFF2-40B4-BE49-F238E27FC236}">
                  <a16:creationId xmlns:a16="http://schemas.microsoft.com/office/drawing/2014/main" id="{B25BDF82-1E4A-5444-8A87-73CF2CC7C7F8}"/>
                </a:ext>
              </a:extLst>
            </p:cNvPr>
            <p:cNvCxnSpPr>
              <a:cxnSpLocks/>
            </p:cNvCxnSpPr>
            <p:nvPr/>
          </p:nvCxnSpPr>
          <p:spPr>
            <a:xfrm>
              <a:off x="5896718" y="4153177"/>
              <a:ext cx="777240" cy="4693"/>
            </a:xfrm>
            <a:prstGeom prst="straightConnector1">
              <a:avLst/>
            </a:prstGeom>
            <a:ln w="38100" cap="flat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9" name="Straight Arrow Connector 488">
              <a:extLst>
                <a:ext uri="{FF2B5EF4-FFF2-40B4-BE49-F238E27FC236}">
                  <a16:creationId xmlns:a16="http://schemas.microsoft.com/office/drawing/2014/main" id="{8816C30B-0B07-4B43-AD3E-AA11251D03CF}"/>
                </a:ext>
              </a:extLst>
            </p:cNvPr>
            <p:cNvCxnSpPr>
              <a:cxnSpLocks/>
            </p:cNvCxnSpPr>
            <p:nvPr/>
          </p:nvCxnSpPr>
          <p:spPr>
            <a:xfrm>
              <a:off x="7468310" y="4148483"/>
              <a:ext cx="777240" cy="4693"/>
            </a:xfrm>
            <a:prstGeom prst="straightConnector1">
              <a:avLst/>
            </a:prstGeom>
            <a:ln w="38100" cap="flat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0" name="Straight Arrow Connector 489">
              <a:extLst>
                <a:ext uri="{FF2B5EF4-FFF2-40B4-BE49-F238E27FC236}">
                  <a16:creationId xmlns:a16="http://schemas.microsoft.com/office/drawing/2014/main" id="{63394597-D65B-5647-B2D6-F79ECD2E18CB}"/>
                </a:ext>
              </a:extLst>
            </p:cNvPr>
            <p:cNvCxnSpPr>
              <a:cxnSpLocks/>
            </p:cNvCxnSpPr>
            <p:nvPr/>
          </p:nvCxnSpPr>
          <p:spPr>
            <a:xfrm>
              <a:off x="7468310" y="2717522"/>
              <a:ext cx="777240" cy="4693"/>
            </a:xfrm>
            <a:prstGeom prst="straightConnector1">
              <a:avLst/>
            </a:prstGeom>
            <a:ln w="38100" cap="flat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91" name="Picture 490">
              <a:extLst>
                <a:ext uri="{FF2B5EF4-FFF2-40B4-BE49-F238E27FC236}">
                  <a16:creationId xmlns:a16="http://schemas.microsoft.com/office/drawing/2014/main" id="{298079D2-B210-D54A-A0CF-316E9261F0B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6141854" y="2010164"/>
              <a:ext cx="168052" cy="548640"/>
            </a:xfrm>
            <a:prstGeom prst="rect">
              <a:avLst/>
            </a:prstGeom>
          </p:spPr>
        </p:pic>
        <p:pic>
          <p:nvPicPr>
            <p:cNvPr id="492" name="Picture 491">
              <a:extLst>
                <a:ext uri="{FF2B5EF4-FFF2-40B4-BE49-F238E27FC236}">
                  <a16:creationId xmlns:a16="http://schemas.microsoft.com/office/drawing/2014/main" id="{5F0219D8-2552-F64F-BFC5-B3519538440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6139449" y="3424666"/>
              <a:ext cx="157941" cy="548640"/>
            </a:xfrm>
            <a:prstGeom prst="rect">
              <a:avLst/>
            </a:prstGeom>
          </p:spPr>
        </p:pic>
        <p:pic>
          <p:nvPicPr>
            <p:cNvPr id="493" name="Picture 492">
              <a:extLst>
                <a:ext uri="{FF2B5EF4-FFF2-40B4-BE49-F238E27FC236}">
                  <a16:creationId xmlns:a16="http://schemas.microsoft.com/office/drawing/2014/main" id="{C7C0FB0E-F649-5947-A82C-5B847AB79C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7708911" y="1964444"/>
              <a:ext cx="312040" cy="640080"/>
            </a:xfrm>
            <a:prstGeom prst="rect">
              <a:avLst/>
            </a:prstGeom>
          </p:spPr>
        </p:pic>
        <p:pic>
          <p:nvPicPr>
            <p:cNvPr id="494" name="Picture 493">
              <a:extLst>
                <a:ext uri="{FF2B5EF4-FFF2-40B4-BE49-F238E27FC236}">
                  <a16:creationId xmlns:a16="http://schemas.microsoft.com/office/drawing/2014/main" id="{153A5464-163B-6747-9837-BACC0D0EE2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7708911" y="3378946"/>
              <a:ext cx="296037" cy="640080"/>
            </a:xfrm>
            <a:prstGeom prst="rect">
              <a:avLst/>
            </a:prstGeom>
          </p:spPr>
        </p:pic>
        <p:pic>
          <p:nvPicPr>
            <p:cNvPr id="495" name="Picture 494">
              <a:extLst>
                <a:ext uri="{FF2B5EF4-FFF2-40B4-BE49-F238E27FC236}">
                  <a16:creationId xmlns:a16="http://schemas.microsoft.com/office/drawing/2014/main" id="{EECC8BC6-FE85-C545-BFA4-3E99F680FE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3682892" y="2234261"/>
              <a:ext cx="1044146" cy="228600"/>
            </a:xfrm>
            <a:prstGeom prst="rect">
              <a:avLst/>
            </a:prstGeom>
          </p:spPr>
        </p:pic>
        <p:pic>
          <p:nvPicPr>
            <p:cNvPr id="496" name="Picture 495">
              <a:extLst>
                <a:ext uri="{FF2B5EF4-FFF2-40B4-BE49-F238E27FC236}">
                  <a16:creationId xmlns:a16="http://schemas.microsoft.com/office/drawing/2014/main" id="{72BDE029-C03C-CC49-BD3A-FC4DE57D82A2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/>
            <a:stretch>
              <a:fillRect/>
            </a:stretch>
          </p:blipFill>
          <p:spPr>
            <a:xfrm>
              <a:off x="3705636" y="2984346"/>
              <a:ext cx="1007076" cy="228600"/>
            </a:xfrm>
            <a:prstGeom prst="rect">
              <a:avLst/>
            </a:prstGeom>
          </p:spPr>
        </p:pic>
        <p:pic>
          <p:nvPicPr>
            <p:cNvPr id="497" name="Picture 496">
              <a:extLst>
                <a:ext uri="{FF2B5EF4-FFF2-40B4-BE49-F238E27FC236}">
                  <a16:creationId xmlns:a16="http://schemas.microsoft.com/office/drawing/2014/main" id="{FB4AD047-59F1-F948-9608-1A10B1BA3C98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/>
            <a:stretch>
              <a:fillRect/>
            </a:stretch>
          </p:blipFill>
          <p:spPr>
            <a:xfrm>
              <a:off x="3437389" y="4419623"/>
              <a:ext cx="1532238" cy="228600"/>
            </a:xfrm>
            <a:prstGeom prst="rect">
              <a:avLst/>
            </a:prstGeom>
          </p:spPr>
        </p:pic>
        <p:pic>
          <p:nvPicPr>
            <p:cNvPr id="498" name="Picture 497">
              <a:extLst>
                <a:ext uri="{FF2B5EF4-FFF2-40B4-BE49-F238E27FC236}">
                  <a16:creationId xmlns:a16="http://schemas.microsoft.com/office/drawing/2014/main" id="{121004E0-4BD7-0948-BA21-C8BBD789FAE2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/>
            <a:stretch>
              <a:fillRect/>
            </a:stretch>
          </p:blipFill>
          <p:spPr>
            <a:xfrm>
              <a:off x="3457186" y="3670420"/>
              <a:ext cx="1534886" cy="228600"/>
            </a:xfrm>
            <a:prstGeom prst="rect">
              <a:avLst/>
            </a:prstGeom>
          </p:spPr>
        </p:pic>
      </p:grpSp>
      <p:sp>
        <p:nvSpPr>
          <p:cNvPr id="503" name="CustomShape 1">
            <a:extLst>
              <a:ext uri="{FF2B5EF4-FFF2-40B4-BE49-F238E27FC236}">
                <a16:creationId xmlns:a16="http://schemas.microsoft.com/office/drawing/2014/main" id="{DF70A6CA-BED6-E04E-A14B-74D6BBEBBF60}"/>
              </a:ext>
            </a:extLst>
          </p:cNvPr>
          <p:cNvSpPr/>
          <p:nvPr/>
        </p:nvSpPr>
        <p:spPr>
          <a:xfrm>
            <a:off x="27688358" y="4618349"/>
            <a:ext cx="14509605" cy="1721169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731520" tIns="182880" rIns="182880" bIns="182880"/>
          <a:lstStyle/>
          <a:p>
            <a:pPr algn="just">
              <a:spcAft>
                <a:spcPts val="1800"/>
              </a:spcAft>
            </a:pPr>
            <a:r>
              <a:rPr lang="en-GB" sz="4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5. A decrease in the average age of infection</a:t>
            </a:r>
          </a:p>
        </p:txBody>
      </p:sp>
      <p:pic>
        <p:nvPicPr>
          <p:cNvPr id="522" name="Picture 521" descr="Logo&#10;&#10;Description automatically generated with low confidence">
            <a:extLst>
              <a:ext uri="{FF2B5EF4-FFF2-40B4-BE49-F238E27FC236}">
                <a16:creationId xmlns:a16="http://schemas.microsoft.com/office/drawing/2014/main" id="{2B3810FF-8A2F-3044-90A0-9ECDD203B000}"/>
              </a:ext>
            </a:extLst>
          </p:cNvPr>
          <p:cNvPicPr>
            <a:picLocks noChangeAspect="1"/>
          </p:cNvPicPr>
          <p:nvPr/>
        </p:nvPicPr>
        <p:blipFill rotWithShape="1">
          <a:blip r:embed="rId23">
            <a:alphaModFix/>
          </a:blip>
          <a:srcRect l="8751" t="38096" r="8749" b="42775"/>
          <a:stretch/>
        </p:blipFill>
        <p:spPr>
          <a:xfrm>
            <a:off x="38841761" y="2206219"/>
            <a:ext cx="5029200" cy="612213"/>
          </a:xfrm>
          <a:prstGeom prst="rect">
            <a:avLst/>
          </a:prstGeom>
          <a:solidFill>
            <a:srgbClr val="0070C0"/>
          </a:solidFill>
        </p:spPr>
      </p:pic>
      <p:sp>
        <p:nvSpPr>
          <p:cNvPr id="524" name="TextBox 523">
            <a:extLst>
              <a:ext uri="{FF2B5EF4-FFF2-40B4-BE49-F238E27FC236}">
                <a16:creationId xmlns:a16="http://schemas.microsoft.com/office/drawing/2014/main" id="{1452E215-4A80-B343-97AB-49A681BD0A0F}"/>
              </a:ext>
            </a:extLst>
          </p:cNvPr>
          <p:cNvSpPr txBox="1"/>
          <p:nvPr/>
        </p:nvSpPr>
        <p:spPr>
          <a:xfrm>
            <a:off x="28373800" y="28057019"/>
            <a:ext cx="15033757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References: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Park, S. W., </a:t>
            </a:r>
            <a:r>
              <a:rPr lang="en-US" sz="2000" dirty="0" err="1"/>
              <a:t>Champredon</a:t>
            </a:r>
            <a:r>
              <a:rPr lang="en-US" sz="2000" dirty="0"/>
              <a:t>, D., Weitz, J. S., &amp; </a:t>
            </a:r>
            <a:r>
              <a:rPr lang="en-US" sz="2000" dirty="0" err="1"/>
              <a:t>Dushoff</a:t>
            </a:r>
            <a:r>
              <a:rPr lang="en-US" sz="2000" dirty="0"/>
              <a:t>, J. (2019). A practical generation-interval-based approach to inferring the strength of epidemics from their speed. </a:t>
            </a:r>
            <a:r>
              <a:rPr lang="en-US" sz="2000" i="1" dirty="0"/>
              <a:t>Epidemics</a:t>
            </a:r>
            <a:r>
              <a:rPr lang="en-US" sz="2000" dirty="0"/>
              <a:t>, </a:t>
            </a:r>
            <a:r>
              <a:rPr lang="en-US" sz="2000" i="1" dirty="0"/>
              <a:t>27</a:t>
            </a:r>
            <a:r>
              <a:rPr lang="en-US" sz="2000" dirty="0"/>
              <a:t>, 12-18.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Powers, K. A., Kretzschmar, M. E., Miller, W. C., &amp; Cohen, M. S. (2014). Impact of early-stage HIV transmission on treatment as prevention. </a:t>
            </a:r>
            <a:r>
              <a:rPr lang="en-US" sz="2000" i="1" dirty="0"/>
              <a:t>Proceedings of the National Academy of Sciences</a:t>
            </a:r>
            <a:r>
              <a:rPr lang="en-US" sz="2000" dirty="0"/>
              <a:t>, </a:t>
            </a:r>
            <a:r>
              <a:rPr lang="en-US" sz="2000" i="1" dirty="0"/>
              <a:t>111</a:t>
            </a:r>
            <a:r>
              <a:rPr lang="en-US" sz="2000" dirty="0"/>
              <a:t>(45), 15867-15868.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Park, S. W., Cornforth, D. M., </a:t>
            </a:r>
            <a:r>
              <a:rPr lang="en-US" sz="2000" dirty="0" err="1"/>
              <a:t>Dushoff</a:t>
            </a:r>
            <a:r>
              <a:rPr lang="en-US" sz="2000" dirty="0"/>
              <a:t>, J., &amp; Weitz, J. S. (2020). The time scale of asymptomatic transmission affects    estimates of epidemic potential in the COVID-19 outbreak. </a:t>
            </a:r>
            <a:r>
              <a:rPr lang="en-US" sz="2000" i="1" dirty="0"/>
              <a:t>Epidemics</a:t>
            </a:r>
            <a:r>
              <a:rPr lang="en-US" sz="2000" dirty="0"/>
              <a:t>, </a:t>
            </a:r>
            <a:r>
              <a:rPr lang="en-US" sz="2000" i="1" dirty="0"/>
              <a:t>31</a:t>
            </a:r>
            <a:r>
              <a:rPr lang="en-US" sz="2000" dirty="0"/>
              <a:t>, 100392.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Lee, S., Kim, et al. ..., &amp; Kim, T. H. (2020). Clinical course and molecular viral shedding among asymptomatic and symptomatic patients with SARS-CoV-2 infection in a community treatment center in the Republic of Korea. </a:t>
            </a:r>
            <a:r>
              <a:rPr lang="en-US" sz="2000" i="1" dirty="0"/>
              <a:t>JAMA internal medicine</a:t>
            </a:r>
            <a:r>
              <a:rPr lang="en-US" sz="2000" dirty="0"/>
              <a:t>, </a:t>
            </a:r>
            <a:r>
              <a:rPr lang="en-US" sz="2000" i="1" dirty="0"/>
              <a:t>180</a:t>
            </a:r>
            <a:r>
              <a:rPr lang="en-US" sz="2000" dirty="0"/>
              <a:t>(11), 1447-1452.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Zhang, J., et al. …, </a:t>
            </a:r>
            <a:r>
              <a:rPr lang="en-US" sz="2000" dirty="0" err="1"/>
              <a:t>Ajelli</a:t>
            </a:r>
            <a:r>
              <a:rPr lang="en-US" sz="2000" dirty="0"/>
              <a:t>, M., &amp; Yu, H. (2020). Changes in contact patterns shape the dynamics of the COVID-19 outbreak in China. </a:t>
            </a:r>
            <a:r>
              <a:rPr lang="en-US" sz="2000" i="1" dirty="0"/>
              <a:t>Science</a:t>
            </a:r>
            <a:r>
              <a:rPr lang="en-US" sz="2000" dirty="0"/>
              <a:t>, </a:t>
            </a:r>
            <a:r>
              <a:rPr lang="en-US" sz="2000" i="1" dirty="0"/>
              <a:t>368</a:t>
            </a:r>
            <a:r>
              <a:rPr lang="en-US" sz="2000" dirty="0"/>
              <a:t>(6498), 1481-1486.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Davies, N. G., </a:t>
            </a:r>
            <a:r>
              <a:rPr lang="en-US" sz="2000" dirty="0" err="1"/>
              <a:t>Klepac</a:t>
            </a:r>
            <a:r>
              <a:rPr lang="en-US" sz="2000" dirty="0"/>
              <a:t>, P., Liu, Y., Prem, K., Jit, M., &amp; </a:t>
            </a:r>
            <a:r>
              <a:rPr lang="en-US" sz="2000" dirty="0" err="1"/>
              <a:t>Eggo</a:t>
            </a:r>
            <a:r>
              <a:rPr lang="en-US" sz="2000" dirty="0"/>
              <a:t>, R. M. (2020). Age-dependent effects in the transmission and control of COVID-19 epidemics. </a:t>
            </a:r>
            <a:r>
              <a:rPr lang="en-US" sz="2000" i="1" dirty="0"/>
              <a:t>Nature medicine</a:t>
            </a:r>
            <a:r>
              <a:rPr lang="en-US" sz="2000" dirty="0"/>
              <a:t>, </a:t>
            </a:r>
            <a:r>
              <a:rPr lang="en-US" sz="2000" i="1" dirty="0"/>
              <a:t>26</a:t>
            </a:r>
            <a:r>
              <a:rPr lang="en-US" sz="2000" dirty="0"/>
              <a:t>(8), 1205-1211.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Boehmer, T. K., et al. ..., &amp; </a:t>
            </a:r>
            <a:r>
              <a:rPr lang="en-US" sz="2000" dirty="0" err="1"/>
              <a:t>Gundlapalli</a:t>
            </a:r>
            <a:r>
              <a:rPr lang="en-US" sz="2000" dirty="0"/>
              <a:t>, A. V. (2020). Changing age distribution of the COVID-19 pandemic—United States, May–August 2020. </a:t>
            </a:r>
            <a:r>
              <a:rPr lang="en-US" sz="2000" i="1" dirty="0"/>
              <a:t>Morbidity and Mortality Weekly Report</a:t>
            </a:r>
            <a:r>
              <a:rPr lang="en-US" sz="2000" dirty="0"/>
              <a:t>, </a:t>
            </a:r>
            <a:r>
              <a:rPr lang="en-US" sz="2000" i="1" dirty="0"/>
              <a:t>69</a:t>
            </a:r>
            <a:r>
              <a:rPr lang="en-US" sz="2000" dirty="0"/>
              <a:t>(39), 1404.</a:t>
            </a:r>
          </a:p>
        </p:txBody>
      </p:sp>
      <p:sp>
        <p:nvSpPr>
          <p:cNvPr id="527" name="TextBox 526">
            <a:extLst>
              <a:ext uri="{FF2B5EF4-FFF2-40B4-BE49-F238E27FC236}">
                <a16:creationId xmlns:a16="http://schemas.microsoft.com/office/drawing/2014/main" id="{69A5A089-ACFF-F64D-B118-645730F332A0}"/>
              </a:ext>
            </a:extLst>
          </p:cNvPr>
          <p:cNvSpPr txBox="1"/>
          <p:nvPr/>
        </p:nvSpPr>
        <p:spPr>
          <a:xfrm>
            <a:off x="38805483" y="1878830"/>
            <a:ext cx="19859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Work supported by</a:t>
            </a:r>
          </a:p>
        </p:txBody>
      </p:sp>
      <p:grpSp>
        <p:nvGrpSpPr>
          <p:cNvPr id="554" name="Group 553">
            <a:extLst>
              <a:ext uri="{FF2B5EF4-FFF2-40B4-BE49-F238E27FC236}">
                <a16:creationId xmlns:a16="http://schemas.microsoft.com/office/drawing/2014/main" id="{C866B14F-C394-3244-9014-6B7957BAAE56}"/>
              </a:ext>
            </a:extLst>
          </p:cNvPr>
          <p:cNvGrpSpPr/>
          <p:nvPr/>
        </p:nvGrpSpPr>
        <p:grpSpPr>
          <a:xfrm>
            <a:off x="8458771" y="20604543"/>
            <a:ext cx="4820429" cy="6137400"/>
            <a:chOff x="3573769" y="-23579"/>
            <a:chExt cx="4820429" cy="6137400"/>
          </a:xfrm>
        </p:grpSpPr>
        <p:sp>
          <p:nvSpPr>
            <p:cNvPr id="555" name="TextBox 554">
              <a:extLst>
                <a:ext uri="{FF2B5EF4-FFF2-40B4-BE49-F238E27FC236}">
                  <a16:creationId xmlns:a16="http://schemas.microsoft.com/office/drawing/2014/main" id="{C8EA4D45-8EAC-D44E-9FA5-FC3EC78174CF}"/>
                </a:ext>
              </a:extLst>
            </p:cNvPr>
            <p:cNvSpPr txBox="1"/>
            <p:nvPr/>
          </p:nvSpPr>
          <p:spPr>
            <a:xfrm>
              <a:off x="3573769" y="-23579"/>
              <a:ext cx="2203295" cy="501675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variables:</a:t>
              </a:r>
            </a:p>
            <a:p>
              <a:endParaRPr lang="en-US" sz="3200" dirty="0"/>
            </a:p>
            <a:p>
              <a:endParaRPr lang="en-US" sz="3200" dirty="0"/>
            </a:p>
            <a:p>
              <a:endParaRPr lang="en-US" sz="3200" dirty="0"/>
            </a:p>
            <a:p>
              <a:endParaRPr lang="en-US" sz="3200" dirty="0"/>
            </a:p>
            <a:p>
              <a:r>
                <a:rPr lang="en-US" sz="3200" dirty="0"/>
                <a:t>parameters:</a:t>
              </a:r>
            </a:p>
            <a:p>
              <a:endParaRPr lang="en-US" sz="3200" dirty="0"/>
            </a:p>
            <a:p>
              <a:endParaRPr lang="en-US" sz="3200" dirty="0"/>
            </a:p>
            <a:p>
              <a:endParaRPr lang="en-US" sz="3200" dirty="0"/>
            </a:p>
            <a:p>
              <a:endParaRPr lang="en-US" sz="3200" dirty="0"/>
            </a:p>
          </p:txBody>
        </p:sp>
        <p:grpSp>
          <p:nvGrpSpPr>
            <p:cNvPr id="556" name="Group 555">
              <a:extLst>
                <a:ext uri="{FF2B5EF4-FFF2-40B4-BE49-F238E27FC236}">
                  <a16:creationId xmlns:a16="http://schemas.microsoft.com/office/drawing/2014/main" id="{16F4E08E-624E-544D-89A3-82ACED094ED6}"/>
                </a:ext>
              </a:extLst>
            </p:cNvPr>
            <p:cNvGrpSpPr/>
            <p:nvPr/>
          </p:nvGrpSpPr>
          <p:grpSpPr>
            <a:xfrm>
              <a:off x="4108161" y="529972"/>
              <a:ext cx="4286037" cy="5583849"/>
              <a:chOff x="4108161" y="529972"/>
              <a:chExt cx="4286037" cy="5583849"/>
            </a:xfrm>
          </p:grpSpPr>
          <p:grpSp>
            <p:nvGrpSpPr>
              <p:cNvPr id="557" name="Group 556">
                <a:extLst>
                  <a:ext uri="{FF2B5EF4-FFF2-40B4-BE49-F238E27FC236}">
                    <a16:creationId xmlns:a16="http://schemas.microsoft.com/office/drawing/2014/main" id="{AC1F61AD-F024-C246-A985-98A129657ED7}"/>
                  </a:ext>
                </a:extLst>
              </p:cNvPr>
              <p:cNvGrpSpPr/>
              <p:nvPr/>
            </p:nvGrpSpPr>
            <p:grpSpPr>
              <a:xfrm>
                <a:off x="4154282" y="2927809"/>
                <a:ext cx="2852735" cy="1373354"/>
                <a:chOff x="4406070" y="2540781"/>
                <a:chExt cx="2852735" cy="1373354"/>
              </a:xfrm>
            </p:grpSpPr>
            <p:grpSp>
              <p:nvGrpSpPr>
                <p:cNvPr id="572" name="Group 571">
                  <a:extLst>
                    <a:ext uri="{FF2B5EF4-FFF2-40B4-BE49-F238E27FC236}">
                      <a16:creationId xmlns:a16="http://schemas.microsoft.com/office/drawing/2014/main" id="{EEB197A7-EF49-314A-9491-6313FA76D020}"/>
                    </a:ext>
                  </a:extLst>
                </p:cNvPr>
                <p:cNvGrpSpPr/>
                <p:nvPr/>
              </p:nvGrpSpPr>
              <p:grpSpPr>
                <a:xfrm>
                  <a:off x="4456870" y="2540781"/>
                  <a:ext cx="2801935" cy="461665"/>
                  <a:chOff x="3860523" y="2501025"/>
                  <a:chExt cx="2801935" cy="461665"/>
                </a:xfrm>
              </p:grpSpPr>
              <p:pic>
                <p:nvPicPr>
                  <p:cNvPr id="579" name="Picture 578">
                    <a:extLst>
                      <a:ext uri="{FF2B5EF4-FFF2-40B4-BE49-F238E27FC236}">
                        <a16:creationId xmlns:a16="http://schemas.microsoft.com/office/drawing/2014/main" id="{15707CE1-77A0-DB4D-B5AF-E814D7A9EC0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4"/>
                  <a:stretch>
                    <a:fillRect/>
                  </a:stretch>
                </p:blipFill>
                <p:spPr>
                  <a:xfrm>
                    <a:off x="3860523" y="2543590"/>
                    <a:ext cx="495300" cy="419100"/>
                  </a:xfrm>
                  <a:prstGeom prst="rect">
                    <a:avLst/>
                  </a:prstGeom>
                </p:spPr>
              </p:pic>
              <p:sp>
                <p:nvSpPr>
                  <p:cNvPr id="580" name="TextBox 579">
                    <a:extLst>
                      <a:ext uri="{FF2B5EF4-FFF2-40B4-BE49-F238E27FC236}">
                        <a16:creationId xmlns:a16="http://schemas.microsoft.com/office/drawing/2014/main" id="{835A9E55-2097-E044-857C-90502272F5B0}"/>
                      </a:ext>
                    </a:extLst>
                  </p:cNvPr>
                  <p:cNvSpPr txBox="1"/>
                  <p:nvPr/>
                </p:nvSpPr>
                <p:spPr>
                  <a:xfrm>
                    <a:off x="4106502" y="2501025"/>
                    <a:ext cx="2555956" cy="461665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2400" dirty="0"/>
                      <a:t>: transmission rate </a:t>
                    </a:r>
                  </a:p>
                </p:txBody>
              </p:sp>
            </p:grpSp>
            <p:grpSp>
              <p:nvGrpSpPr>
                <p:cNvPr id="573" name="Group 572">
                  <a:extLst>
                    <a:ext uri="{FF2B5EF4-FFF2-40B4-BE49-F238E27FC236}">
                      <a16:creationId xmlns:a16="http://schemas.microsoft.com/office/drawing/2014/main" id="{270FB820-6D1F-844F-9C30-8E75DEC9535C}"/>
                    </a:ext>
                  </a:extLst>
                </p:cNvPr>
                <p:cNvGrpSpPr/>
                <p:nvPr/>
              </p:nvGrpSpPr>
              <p:grpSpPr>
                <a:xfrm>
                  <a:off x="4456870" y="2970652"/>
                  <a:ext cx="2509868" cy="461665"/>
                  <a:chOff x="3860523" y="3182684"/>
                  <a:chExt cx="2509868" cy="461665"/>
                </a:xfrm>
              </p:grpSpPr>
              <p:sp>
                <p:nvSpPr>
                  <p:cNvPr id="577" name="TextBox 576">
                    <a:extLst>
                      <a:ext uri="{FF2B5EF4-FFF2-40B4-BE49-F238E27FC236}">
                        <a16:creationId xmlns:a16="http://schemas.microsoft.com/office/drawing/2014/main" id="{8846BDFC-530E-A04D-A848-4DBE46E7E873}"/>
                      </a:ext>
                    </a:extLst>
                  </p:cNvPr>
                  <p:cNvSpPr txBox="1"/>
                  <p:nvPr/>
                </p:nvSpPr>
                <p:spPr>
                  <a:xfrm>
                    <a:off x="4106502" y="3182684"/>
                    <a:ext cx="2263889" cy="461665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2400" dirty="0"/>
                      <a:t>: exposed period</a:t>
                    </a:r>
                  </a:p>
                </p:txBody>
              </p:sp>
              <p:pic>
                <p:nvPicPr>
                  <p:cNvPr id="578" name="Picture 577">
                    <a:extLst>
                      <a:ext uri="{FF2B5EF4-FFF2-40B4-BE49-F238E27FC236}">
                        <a16:creationId xmlns:a16="http://schemas.microsoft.com/office/drawing/2014/main" id="{C14E4F94-3C59-264F-A478-5BD657F10BE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5"/>
                  <a:stretch>
                    <a:fillRect/>
                  </a:stretch>
                </p:blipFill>
                <p:spPr>
                  <a:xfrm>
                    <a:off x="3860523" y="3340652"/>
                    <a:ext cx="228600" cy="203200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4" name="Group 573">
                  <a:extLst>
                    <a:ext uri="{FF2B5EF4-FFF2-40B4-BE49-F238E27FC236}">
                      <a16:creationId xmlns:a16="http://schemas.microsoft.com/office/drawing/2014/main" id="{C61721F3-5221-6144-97CF-D961144B84FC}"/>
                    </a:ext>
                  </a:extLst>
                </p:cNvPr>
                <p:cNvGrpSpPr/>
                <p:nvPr/>
              </p:nvGrpSpPr>
              <p:grpSpPr>
                <a:xfrm>
                  <a:off x="4406070" y="3452470"/>
                  <a:ext cx="2719620" cy="461665"/>
                  <a:chOff x="3809723" y="4022311"/>
                  <a:chExt cx="2719620" cy="461665"/>
                </a:xfrm>
              </p:grpSpPr>
              <p:sp>
                <p:nvSpPr>
                  <p:cNvPr id="575" name="TextBox 574">
                    <a:extLst>
                      <a:ext uri="{FF2B5EF4-FFF2-40B4-BE49-F238E27FC236}">
                        <a16:creationId xmlns:a16="http://schemas.microsoft.com/office/drawing/2014/main" id="{BA0A5B93-CE80-914A-9DE6-E19DE4BF5CB2}"/>
                      </a:ext>
                    </a:extLst>
                  </p:cNvPr>
                  <p:cNvSpPr txBox="1"/>
                  <p:nvPr/>
                </p:nvSpPr>
                <p:spPr>
                  <a:xfrm>
                    <a:off x="4089123" y="4022311"/>
                    <a:ext cx="2440220" cy="461665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2400" dirty="0"/>
                      <a:t>: infectious period</a:t>
                    </a:r>
                  </a:p>
                </p:txBody>
              </p:sp>
              <p:pic>
                <p:nvPicPr>
                  <p:cNvPr id="576" name="Picture 575">
                    <a:extLst>
                      <a:ext uri="{FF2B5EF4-FFF2-40B4-BE49-F238E27FC236}">
                        <a16:creationId xmlns:a16="http://schemas.microsoft.com/office/drawing/2014/main" id="{84168764-2C6F-8B4A-AF55-3B39AD80380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6"/>
                  <a:stretch>
                    <a:fillRect/>
                  </a:stretch>
                </p:blipFill>
                <p:spPr>
                  <a:xfrm>
                    <a:off x="3809723" y="4075682"/>
                    <a:ext cx="330200" cy="317500"/>
                  </a:xfrm>
                  <a:prstGeom prst="rect">
                    <a:avLst/>
                  </a:prstGeom>
                </p:spPr>
              </p:pic>
            </p:grpSp>
          </p:grpSp>
          <p:grpSp>
            <p:nvGrpSpPr>
              <p:cNvPr id="558" name="Group 557">
                <a:extLst>
                  <a:ext uri="{FF2B5EF4-FFF2-40B4-BE49-F238E27FC236}">
                    <a16:creationId xmlns:a16="http://schemas.microsoft.com/office/drawing/2014/main" id="{74C6E427-9710-154A-A7E5-9F04A37A396B}"/>
                  </a:ext>
                </a:extLst>
              </p:cNvPr>
              <p:cNvGrpSpPr/>
              <p:nvPr/>
            </p:nvGrpSpPr>
            <p:grpSpPr>
              <a:xfrm>
                <a:off x="4675416" y="5237866"/>
                <a:ext cx="3718782" cy="875955"/>
                <a:chOff x="3809723" y="5334875"/>
                <a:chExt cx="3718782" cy="875955"/>
              </a:xfrm>
            </p:grpSpPr>
            <p:pic>
              <p:nvPicPr>
                <p:cNvPr id="568" name="Picture 567">
                  <a:extLst>
                    <a:ext uri="{FF2B5EF4-FFF2-40B4-BE49-F238E27FC236}">
                      <a16:creationId xmlns:a16="http://schemas.microsoft.com/office/drawing/2014/main" id="{A556017A-23A0-F841-93CA-077831D0794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7"/>
                <a:stretch>
                  <a:fillRect/>
                </a:stretch>
              </p:blipFill>
              <p:spPr>
                <a:xfrm>
                  <a:off x="3809723" y="5492946"/>
                  <a:ext cx="215900" cy="215900"/>
                </a:xfrm>
                <a:prstGeom prst="rect">
                  <a:avLst/>
                </a:prstGeom>
              </p:spPr>
            </p:pic>
            <p:pic>
              <p:nvPicPr>
                <p:cNvPr id="569" name="Picture 568">
                  <a:extLst>
                    <a:ext uri="{FF2B5EF4-FFF2-40B4-BE49-F238E27FC236}">
                      <a16:creationId xmlns:a16="http://schemas.microsoft.com/office/drawing/2014/main" id="{6264C5CC-456B-B84E-9E38-697125E4A26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8"/>
                <a:stretch>
                  <a:fillRect/>
                </a:stretch>
              </p:blipFill>
              <p:spPr>
                <a:xfrm>
                  <a:off x="3809723" y="5872048"/>
                  <a:ext cx="190500" cy="215900"/>
                </a:xfrm>
                <a:prstGeom prst="rect">
                  <a:avLst/>
                </a:prstGeom>
              </p:spPr>
            </p:pic>
            <p:sp>
              <p:nvSpPr>
                <p:cNvPr id="570" name="TextBox 569">
                  <a:extLst>
                    <a:ext uri="{FF2B5EF4-FFF2-40B4-BE49-F238E27FC236}">
                      <a16:creationId xmlns:a16="http://schemas.microsoft.com/office/drawing/2014/main" id="{C01A6162-3103-7846-A229-C4492108A032}"/>
                    </a:ext>
                  </a:extLst>
                </p:cNvPr>
                <p:cNvSpPr txBox="1"/>
                <p:nvPr/>
              </p:nvSpPr>
              <p:spPr>
                <a:xfrm>
                  <a:off x="4025623" y="5334875"/>
                  <a:ext cx="3502882" cy="461665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400" dirty="0"/>
                    <a:t>: asymptomatic individuals</a:t>
                  </a:r>
                </a:p>
              </p:txBody>
            </p:sp>
            <p:sp>
              <p:nvSpPr>
                <p:cNvPr id="571" name="TextBox 570">
                  <a:extLst>
                    <a:ext uri="{FF2B5EF4-FFF2-40B4-BE49-F238E27FC236}">
                      <a16:creationId xmlns:a16="http://schemas.microsoft.com/office/drawing/2014/main" id="{02C27AE7-8FEE-C949-AB28-5A46F345A67C}"/>
                    </a:ext>
                  </a:extLst>
                </p:cNvPr>
                <p:cNvSpPr txBox="1"/>
                <p:nvPr/>
              </p:nvSpPr>
              <p:spPr>
                <a:xfrm>
                  <a:off x="4025623" y="5749165"/>
                  <a:ext cx="3355406" cy="461665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400" dirty="0"/>
                    <a:t>: symptomatic individuals</a:t>
                  </a:r>
                </a:p>
              </p:txBody>
            </p:sp>
          </p:grpSp>
          <p:pic>
            <p:nvPicPr>
              <p:cNvPr id="559" name="Picture 558">
                <a:extLst>
                  <a:ext uri="{FF2B5EF4-FFF2-40B4-BE49-F238E27FC236}">
                    <a16:creationId xmlns:a16="http://schemas.microsoft.com/office/drawing/2014/main" id="{10E3EE47-301B-7943-B1F8-43B7052B541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158961" y="529972"/>
                <a:ext cx="292100" cy="355600"/>
              </a:xfrm>
              <a:prstGeom prst="rect">
                <a:avLst/>
              </a:prstGeom>
            </p:spPr>
          </p:pic>
          <p:sp>
            <p:nvSpPr>
              <p:cNvPr id="560" name="TextBox 559">
                <a:extLst>
                  <a:ext uri="{FF2B5EF4-FFF2-40B4-BE49-F238E27FC236}">
                    <a16:creationId xmlns:a16="http://schemas.microsoft.com/office/drawing/2014/main" id="{98EAC352-29CF-0E46-8195-C273440F3332}"/>
                  </a:ext>
                </a:extLst>
              </p:cNvPr>
              <p:cNvSpPr txBox="1"/>
              <p:nvPr/>
            </p:nvSpPr>
            <p:spPr>
              <a:xfrm>
                <a:off x="4484482" y="529972"/>
                <a:ext cx="3147272" cy="4616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: susceptible individuals</a:t>
                </a:r>
              </a:p>
            </p:txBody>
          </p:sp>
          <p:pic>
            <p:nvPicPr>
              <p:cNvPr id="561" name="Picture 560">
                <a:extLst>
                  <a:ext uri="{FF2B5EF4-FFF2-40B4-BE49-F238E27FC236}">
                    <a16:creationId xmlns:a16="http://schemas.microsoft.com/office/drawing/2014/main" id="{5665CBAD-34E7-5E45-8ED4-71BE665A54C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4154282" y="1372884"/>
                <a:ext cx="215900" cy="317500"/>
              </a:xfrm>
              <a:prstGeom prst="rect">
                <a:avLst/>
              </a:prstGeom>
            </p:spPr>
          </p:pic>
          <p:sp>
            <p:nvSpPr>
              <p:cNvPr id="562" name="TextBox 561">
                <a:extLst>
                  <a:ext uri="{FF2B5EF4-FFF2-40B4-BE49-F238E27FC236}">
                    <a16:creationId xmlns:a16="http://schemas.microsoft.com/office/drawing/2014/main" id="{5E6A7A77-A842-D241-92F2-281B0A84C387}"/>
                  </a:ext>
                </a:extLst>
              </p:cNvPr>
              <p:cNvSpPr txBox="1"/>
              <p:nvPr/>
            </p:nvSpPr>
            <p:spPr>
              <a:xfrm>
                <a:off x="4484482" y="1306069"/>
                <a:ext cx="2757486" cy="4616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: infected individuals</a:t>
                </a:r>
              </a:p>
            </p:txBody>
          </p:sp>
          <p:pic>
            <p:nvPicPr>
              <p:cNvPr id="563" name="Picture 562">
                <a:extLst>
                  <a:ext uri="{FF2B5EF4-FFF2-40B4-BE49-F238E27FC236}">
                    <a16:creationId xmlns:a16="http://schemas.microsoft.com/office/drawing/2014/main" id="{B9368D26-8DB3-464F-B1D1-551C4192A04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108161" y="975591"/>
                <a:ext cx="342900" cy="317500"/>
              </a:xfrm>
              <a:prstGeom prst="rect">
                <a:avLst/>
              </a:prstGeom>
            </p:spPr>
          </p:pic>
          <p:sp>
            <p:nvSpPr>
              <p:cNvPr id="564" name="TextBox 563">
                <a:extLst>
                  <a:ext uri="{FF2B5EF4-FFF2-40B4-BE49-F238E27FC236}">
                    <a16:creationId xmlns:a16="http://schemas.microsoft.com/office/drawing/2014/main" id="{579184CA-7AE6-CE4D-9995-A724634C9CEB}"/>
                  </a:ext>
                </a:extLst>
              </p:cNvPr>
              <p:cNvSpPr txBox="1"/>
              <p:nvPr/>
            </p:nvSpPr>
            <p:spPr>
              <a:xfrm>
                <a:off x="4479126" y="910139"/>
                <a:ext cx="2783262" cy="4616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: exposed individuals</a:t>
                </a:r>
              </a:p>
            </p:txBody>
          </p:sp>
          <p:pic>
            <p:nvPicPr>
              <p:cNvPr id="565" name="Picture 564">
                <a:extLst>
                  <a:ext uri="{FF2B5EF4-FFF2-40B4-BE49-F238E27FC236}">
                    <a16:creationId xmlns:a16="http://schemas.microsoft.com/office/drawing/2014/main" id="{3208EAA2-C424-724B-9B43-7E3D8143213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4108161" y="1798819"/>
                <a:ext cx="342900" cy="342900"/>
              </a:xfrm>
              <a:prstGeom prst="rect">
                <a:avLst/>
              </a:prstGeom>
            </p:spPr>
          </p:pic>
          <p:sp>
            <p:nvSpPr>
              <p:cNvPr id="566" name="TextBox 565">
                <a:extLst>
                  <a:ext uri="{FF2B5EF4-FFF2-40B4-BE49-F238E27FC236}">
                    <a16:creationId xmlns:a16="http://schemas.microsoft.com/office/drawing/2014/main" id="{4C8A768B-C774-2F48-9127-3FA976FFFF53}"/>
                  </a:ext>
                </a:extLst>
              </p:cNvPr>
              <p:cNvSpPr txBox="1"/>
              <p:nvPr/>
            </p:nvSpPr>
            <p:spPr>
              <a:xfrm>
                <a:off x="4504902" y="1681871"/>
                <a:ext cx="2995757" cy="4616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: recovered individuals</a:t>
                </a:r>
              </a:p>
            </p:txBody>
          </p:sp>
          <p:sp>
            <p:nvSpPr>
              <p:cNvPr id="567" name="Rectangle 566">
                <a:extLst>
                  <a:ext uri="{FF2B5EF4-FFF2-40B4-BE49-F238E27FC236}">
                    <a16:creationId xmlns:a16="http://schemas.microsoft.com/office/drawing/2014/main" id="{59921CC2-CAE6-E843-BF88-90ACA837D790}"/>
                  </a:ext>
                </a:extLst>
              </p:cNvPr>
              <p:cNvSpPr/>
              <p:nvPr/>
            </p:nvSpPr>
            <p:spPr>
              <a:xfrm>
                <a:off x="4126165" y="4653091"/>
                <a:ext cx="1969835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3200" dirty="0"/>
                  <a:t>subscripts:</a:t>
                </a:r>
              </a:p>
            </p:txBody>
          </p:sp>
        </p:grpSp>
      </p:grpSp>
      <p:sp>
        <p:nvSpPr>
          <p:cNvPr id="595" name="CustomShape 1">
            <a:extLst>
              <a:ext uri="{FF2B5EF4-FFF2-40B4-BE49-F238E27FC236}">
                <a16:creationId xmlns:a16="http://schemas.microsoft.com/office/drawing/2014/main" id="{4D6E0A2B-7C42-8243-9BE3-958D8FEC9BE6}"/>
              </a:ext>
            </a:extLst>
          </p:cNvPr>
          <p:cNvSpPr/>
          <p:nvPr/>
        </p:nvSpPr>
        <p:spPr>
          <a:xfrm>
            <a:off x="13736253" y="4648200"/>
            <a:ext cx="13964352" cy="12344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731520" tIns="182880" rIns="182880" bIns="182880"/>
          <a:lstStyle/>
          <a:p>
            <a:pPr algn="just">
              <a:spcAft>
                <a:spcPts val="1800"/>
              </a:spcAft>
            </a:pPr>
            <a:r>
              <a:rPr lang="en-GB" sz="42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3. Longer time scales of asymptomatic transmission</a:t>
            </a:r>
          </a:p>
          <a:p>
            <a:pPr algn="just">
              <a:lnSpc>
                <a:spcPct val="110000"/>
              </a:lnSpc>
              <a:spcAft>
                <a:spcPts val="1800"/>
              </a:spcAft>
              <a:buClr>
                <a:srgbClr val="F3B710"/>
              </a:buClr>
              <a:buSzPct val="130000"/>
            </a:pPr>
            <a:endParaRPr lang="en-US" altLang="zh-TW" sz="4200" i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</p:txBody>
      </p:sp>
      <p:sp>
        <p:nvSpPr>
          <p:cNvPr id="599" name="Rectangle 598">
            <a:extLst>
              <a:ext uri="{FF2B5EF4-FFF2-40B4-BE49-F238E27FC236}">
                <a16:creationId xmlns:a16="http://schemas.microsoft.com/office/drawing/2014/main" id="{AD549603-9ABE-9143-BB4E-628C055454F7}"/>
              </a:ext>
            </a:extLst>
          </p:cNvPr>
          <p:cNvSpPr/>
          <p:nvPr/>
        </p:nvSpPr>
        <p:spPr>
          <a:xfrm>
            <a:off x="51151" y="12503116"/>
            <a:ext cx="13817249" cy="68516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just">
              <a:lnSpc>
                <a:spcPct val="110000"/>
              </a:lnSpc>
              <a:spcAft>
                <a:spcPts val="1800"/>
              </a:spcAft>
              <a:buClr>
                <a:srgbClr val="F3B710"/>
              </a:buClr>
              <a:buSzPct val="130000"/>
              <a:buFont typeface="ZapfDingbatsITC" charset="0"/>
              <a:buChar char="➤"/>
            </a:pPr>
            <a:r>
              <a:rPr lang="en-US" altLang="zh-TW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</a:t>
            </a:r>
            <a:r>
              <a:rPr lang="en-US" altLang="zh-TW" sz="32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Asymptomatic carriers</a:t>
            </a:r>
            <a:r>
              <a:rPr lang="en-US" altLang="zh-TW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are important to consider for disease transmission and estimates of epidemic burden [3]</a:t>
            </a:r>
          </a:p>
          <a:p>
            <a:pPr marL="2414709" lvl="1" indent="-571500" algn="just">
              <a:lnSpc>
                <a:spcPct val="110000"/>
              </a:lnSpc>
              <a:spcAft>
                <a:spcPts val="1800"/>
              </a:spcAft>
              <a:buClr>
                <a:srgbClr val="F3B710"/>
              </a:buClr>
              <a:buSzPct val="130000"/>
              <a:buFont typeface="Courier New" panose="02070309020205020404" pitchFamily="49" charset="0"/>
              <a:buChar char="o"/>
            </a:pPr>
            <a:r>
              <a:rPr lang="en-US" sz="3200" u="sng" dirty="0"/>
              <a:t>Asymptomatic carriers</a:t>
            </a:r>
            <a:r>
              <a:rPr lang="en-US" sz="3200" dirty="0"/>
              <a:t> may have similar potential to transmit [4]</a:t>
            </a:r>
            <a:r>
              <a:rPr lang="en-US" sz="3200" dirty="0">
                <a:solidFill>
                  <a:schemeClr val="accent5">
                    <a:lumMod val="75000"/>
                  </a:schemeClr>
                </a:solidFill>
              </a:rPr>
              <a:t>, </a:t>
            </a:r>
            <a:r>
              <a:rPr lang="en-US" sz="3200" dirty="0"/>
              <a:t>but are not aware and </a:t>
            </a:r>
            <a:r>
              <a:rPr lang="en-US" sz="3200" u="sng" dirty="0"/>
              <a:t>do not isolate</a:t>
            </a:r>
            <a:r>
              <a:rPr lang="en-US" sz="3200" dirty="0"/>
              <a:t>  </a:t>
            </a:r>
            <a:r>
              <a:rPr lang="en-US" sz="3200" dirty="0">
                <a:sym typeface="Wingdings" pitchFamily="2" charset="2"/>
              </a:rPr>
              <a:t></a:t>
            </a:r>
            <a:r>
              <a:rPr lang="en-US" sz="3200" dirty="0"/>
              <a:t> </a:t>
            </a:r>
            <a:r>
              <a:rPr lang="en-US" sz="3200" u="sng" dirty="0"/>
              <a:t>longer generation intervals</a:t>
            </a:r>
          </a:p>
          <a:p>
            <a:pPr marL="2414709" lvl="1" indent="-571500" algn="just">
              <a:lnSpc>
                <a:spcPct val="110000"/>
              </a:lnSpc>
              <a:spcAft>
                <a:spcPts val="1800"/>
              </a:spcAft>
              <a:buClr>
                <a:srgbClr val="F3B710"/>
              </a:buClr>
              <a:buSzPct val="130000"/>
              <a:buFont typeface="Courier New" panose="02070309020205020404" pitchFamily="49" charset="0"/>
              <a:buChar char="o"/>
            </a:pPr>
            <a:r>
              <a:rPr lang="en-US" sz="3200" u="sng" dirty="0"/>
              <a:t>Symptomatic individuals isolate</a:t>
            </a:r>
            <a:r>
              <a:rPr lang="en-US" sz="3200" dirty="0"/>
              <a:t> shortly after the onset of symptoms </a:t>
            </a:r>
            <a:r>
              <a:rPr lang="en-US" sz="3200" dirty="0">
                <a:sym typeface="Wingdings" pitchFamily="2" charset="2"/>
              </a:rPr>
              <a:t></a:t>
            </a:r>
            <a:r>
              <a:rPr lang="en-US" sz="3200" dirty="0"/>
              <a:t> </a:t>
            </a:r>
            <a:r>
              <a:rPr lang="en-US" sz="3200" u="sng" dirty="0"/>
              <a:t>shorter generation intervals</a:t>
            </a:r>
            <a:endParaRPr lang="en-US" sz="3200" dirty="0"/>
          </a:p>
          <a:p>
            <a:pPr marL="2414709" lvl="1" indent="-571500" algn="just">
              <a:lnSpc>
                <a:spcPct val="110000"/>
              </a:lnSpc>
              <a:spcAft>
                <a:spcPts val="1800"/>
              </a:spcAft>
              <a:buClr>
                <a:srgbClr val="F3B710"/>
              </a:buClr>
              <a:buSzPct val="130000"/>
              <a:buFont typeface="Courier New" panose="02070309020205020404" pitchFamily="49" charset="0"/>
              <a:buChar char="o"/>
            </a:pPr>
            <a:r>
              <a:rPr lang="en-US" altLang="zh-TW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If </a:t>
            </a:r>
            <a:r>
              <a:rPr lang="en-US" sz="3200" u="sng" dirty="0"/>
              <a:t>asymptomatic carriers have longer generation intervals </a:t>
            </a:r>
            <a:r>
              <a:rPr lang="en-US" altLang="zh-TW" sz="3200" u="sng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relative to symptomatic individuals</a:t>
            </a:r>
            <a:r>
              <a:rPr lang="en-US" altLang="zh-TW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, </a:t>
            </a:r>
            <a:r>
              <a:rPr lang="en-US" altLang="zh-TW" sz="32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what is their impact on disease dynamics at the population level? How do the relative amounts of asymptomatic </a:t>
            </a:r>
            <a:r>
              <a:rPr lang="en-US" altLang="zh-TW" sz="32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transmission</a:t>
            </a:r>
            <a:r>
              <a:rPr lang="en-US" altLang="zh-TW" sz="32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and </a:t>
            </a:r>
            <a:r>
              <a:rPr lang="en-US" altLang="zh-TW" sz="32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incidence</a:t>
            </a:r>
            <a:r>
              <a:rPr lang="en-US" altLang="zh-TW" sz="32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change with total new infections?</a:t>
            </a:r>
            <a:endParaRPr lang="en-US" altLang="zh-TW" sz="3600" spc="-1" dirty="0"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</p:txBody>
      </p:sp>
      <p:sp>
        <p:nvSpPr>
          <p:cNvPr id="603" name="Rectangle 602">
            <a:extLst>
              <a:ext uri="{FF2B5EF4-FFF2-40B4-BE49-F238E27FC236}">
                <a16:creationId xmlns:a16="http://schemas.microsoft.com/office/drawing/2014/main" id="{BA79B577-DBD4-C842-975A-CC70AF319392}"/>
              </a:ext>
            </a:extLst>
          </p:cNvPr>
          <p:cNvSpPr/>
          <p:nvPr/>
        </p:nvSpPr>
        <p:spPr>
          <a:xfrm>
            <a:off x="457200" y="31327319"/>
            <a:ext cx="13667461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1800"/>
              </a:spcAft>
              <a:buClr>
                <a:schemeClr val="accent4"/>
              </a:buClr>
            </a:pPr>
            <a:r>
              <a:rPr lang="en-GB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Figure 2.</a:t>
            </a:r>
            <a:r>
              <a:rPr lang="en-GB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</a:t>
            </a:r>
            <a:r>
              <a:rPr lang="en-GB" sz="24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Parametrization of the age-dependent SEIR model.</a:t>
            </a:r>
            <a:r>
              <a:rPr lang="en-GB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</a:t>
            </a:r>
            <a:r>
              <a:rPr lang="en-GB" sz="2400" b="1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(A) 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Contact matrix from Wuhan [5] by age, showing the average number of contacts one age group makes with another age group. </a:t>
            </a:r>
            <a:r>
              <a:rPr lang="en-US" sz="2400" b="1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(B)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Probability of being susceptible to infection by age (solid) and probability of having a symptomatic infection by age (dashed) [6]. </a:t>
            </a:r>
            <a:r>
              <a:rPr lang="en-US" sz="2400" b="1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(C) 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Age distribution of Wuhan.</a:t>
            </a:r>
            <a:endParaRPr lang="en-US" sz="2400" b="1" dirty="0"/>
          </a:p>
        </p:txBody>
      </p:sp>
      <p:sp>
        <p:nvSpPr>
          <p:cNvPr id="608" name="TextBox 607">
            <a:extLst>
              <a:ext uri="{FF2B5EF4-FFF2-40B4-BE49-F238E27FC236}">
                <a16:creationId xmlns:a16="http://schemas.microsoft.com/office/drawing/2014/main" id="{F8112D64-A529-AD43-8873-3F328C0BE1D5}"/>
              </a:ext>
            </a:extLst>
          </p:cNvPr>
          <p:cNvSpPr txBox="1"/>
          <p:nvPr/>
        </p:nvSpPr>
        <p:spPr>
          <a:xfrm>
            <a:off x="470180" y="6068241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A</a:t>
            </a:r>
          </a:p>
        </p:txBody>
      </p:sp>
      <p:sp>
        <p:nvSpPr>
          <p:cNvPr id="606" name="Rectangle 605">
            <a:extLst>
              <a:ext uri="{FF2B5EF4-FFF2-40B4-BE49-F238E27FC236}">
                <a16:creationId xmlns:a16="http://schemas.microsoft.com/office/drawing/2014/main" id="{184BDC9A-43B8-F446-BC4C-2DE6EFD7B393}"/>
              </a:ext>
            </a:extLst>
          </p:cNvPr>
          <p:cNvSpPr/>
          <p:nvPr/>
        </p:nvSpPr>
        <p:spPr>
          <a:xfrm>
            <a:off x="152400" y="23560391"/>
            <a:ext cx="13617887" cy="671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just">
              <a:lnSpc>
                <a:spcPct val="110000"/>
              </a:lnSpc>
              <a:spcAft>
                <a:spcPts val="1800"/>
              </a:spcAft>
              <a:buClr>
                <a:srgbClr val="F3B710"/>
              </a:buClr>
              <a:buSzPct val="130000"/>
              <a:buFont typeface="ZapfDingbatsITC" charset="0"/>
              <a:buChar char="➤"/>
            </a:pPr>
            <a:r>
              <a:rPr lang="en-US" altLang="zh-TW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including assortative mixing </a:t>
            </a:r>
          </a:p>
        </p:txBody>
      </p:sp>
      <p:sp>
        <p:nvSpPr>
          <p:cNvPr id="611" name="Rectangle 610">
            <a:extLst>
              <a:ext uri="{FF2B5EF4-FFF2-40B4-BE49-F238E27FC236}">
                <a16:creationId xmlns:a16="http://schemas.microsoft.com/office/drawing/2014/main" id="{E1DD9B61-4AD9-E340-8D61-A12978399C54}"/>
              </a:ext>
            </a:extLst>
          </p:cNvPr>
          <p:cNvSpPr/>
          <p:nvPr/>
        </p:nvSpPr>
        <p:spPr>
          <a:xfrm>
            <a:off x="152400" y="27279600"/>
            <a:ext cx="13617887" cy="671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just">
              <a:lnSpc>
                <a:spcPct val="110000"/>
              </a:lnSpc>
              <a:spcAft>
                <a:spcPts val="1800"/>
              </a:spcAft>
              <a:buClr>
                <a:srgbClr val="F3B710"/>
              </a:buClr>
              <a:buSzPct val="130000"/>
              <a:buFont typeface="ZapfDingbatsITC" charset="0"/>
              <a:buChar char="➤"/>
            </a:pPr>
            <a:r>
              <a:rPr lang="en-US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The SEIR model with age-dependent contacts and susceptibility</a:t>
            </a:r>
          </a:p>
        </p:txBody>
      </p:sp>
      <p:sp>
        <p:nvSpPr>
          <p:cNvPr id="615" name="CustomShape 1">
            <a:extLst>
              <a:ext uri="{FF2B5EF4-FFF2-40B4-BE49-F238E27FC236}">
                <a16:creationId xmlns:a16="http://schemas.microsoft.com/office/drawing/2014/main" id="{D0F361AD-0026-1142-A7BD-6F2256A28E9C}"/>
              </a:ext>
            </a:extLst>
          </p:cNvPr>
          <p:cNvSpPr/>
          <p:nvPr/>
        </p:nvSpPr>
        <p:spPr>
          <a:xfrm>
            <a:off x="-533400" y="19050000"/>
            <a:ext cx="14509605" cy="179273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731520" tIns="182880" rIns="182880" bIns="182880"/>
          <a:lstStyle/>
          <a:p>
            <a:pPr algn="just">
              <a:spcAft>
                <a:spcPts val="1800"/>
              </a:spcAft>
            </a:pPr>
            <a:r>
              <a:rPr lang="en-GB" sz="4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2. </a:t>
            </a:r>
            <a:r>
              <a:rPr lang="en-GB" sz="4200" b="1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SEIR</a:t>
            </a:r>
            <a:r>
              <a:rPr lang="en-GB" sz="42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models with </a:t>
            </a:r>
            <a:r>
              <a:rPr lang="en-GB" sz="4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asymptomatic/symptomatic infections</a:t>
            </a:r>
            <a:endParaRPr lang="en-GB" sz="4200" b="0" i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Helvetica" charset="0"/>
              <a:cs typeface="Helvetica" charset="0"/>
            </a:endParaRPr>
          </a:p>
          <a:p>
            <a:pPr marL="571500" indent="-571500" algn="just">
              <a:lnSpc>
                <a:spcPct val="110000"/>
              </a:lnSpc>
              <a:spcAft>
                <a:spcPts val="1800"/>
              </a:spcAft>
              <a:buClr>
                <a:srgbClr val="F3B710"/>
              </a:buClr>
              <a:buSzPct val="130000"/>
              <a:buFont typeface="ZapfDingbatsITC" charset="0"/>
              <a:buChar char="➤"/>
            </a:pPr>
            <a:r>
              <a:rPr lang="en-US" altLang="zh-TW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Asymptomatic transmission</a:t>
            </a:r>
          </a:p>
        </p:txBody>
      </p:sp>
      <p:sp>
        <p:nvSpPr>
          <p:cNvPr id="617" name="Rectangle 616">
            <a:extLst>
              <a:ext uri="{FF2B5EF4-FFF2-40B4-BE49-F238E27FC236}">
                <a16:creationId xmlns:a16="http://schemas.microsoft.com/office/drawing/2014/main" id="{14FA961C-4E70-C74C-A102-23489DAA6350}"/>
              </a:ext>
            </a:extLst>
          </p:cNvPr>
          <p:cNvSpPr/>
          <p:nvPr/>
        </p:nvSpPr>
        <p:spPr>
          <a:xfrm>
            <a:off x="14449716" y="29901446"/>
            <a:ext cx="12801600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1800"/>
              </a:spcAft>
            </a:pPr>
            <a:r>
              <a:rPr lang="en-GB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Figure 4.</a:t>
            </a:r>
            <a:r>
              <a:rPr lang="en-GB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</a:t>
            </a:r>
            <a:r>
              <a:rPr lang="en-US" sz="24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Longer generation intervals coupled with assortative transmission increase the proportion asymptomatic transmission and  incidence.</a:t>
            </a:r>
            <a:r>
              <a:rPr lang="fr-FR" sz="2400" b="1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</a:t>
            </a:r>
            <a:r>
              <a:rPr lang="fr-FR" sz="2400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Setting the symptomatic infectious period to </a:t>
            </a:r>
            <a:r>
              <a:rPr lang="en-US" altLang="zh-TW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</a:t>
            </a:r>
            <a:r>
              <a:rPr lang="en-US" altLang="zh-TW" sz="2400" i="1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s</a:t>
            </a:r>
            <a:r>
              <a:rPr lang="fr-FR" sz="2400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= 5 days, the dashed lines correspond to increasing assortative transmission such that the exponential growth rate and initial proportion of asymptomatic incidence match across simulations. The asymptomatic infectious period is </a:t>
            </a:r>
            <a:r>
              <a:rPr lang="en-US" altLang="zh-TW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</a:t>
            </a:r>
            <a:r>
              <a:rPr lang="en-US" altLang="zh-TW" sz="2400" i="1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a</a:t>
            </a:r>
            <a:r>
              <a:rPr lang="fr-FR" sz="2400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= 5 days (dark blue) and </a:t>
            </a:r>
            <a:r>
              <a:rPr lang="en-US" altLang="zh-TW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</a:t>
            </a:r>
            <a:r>
              <a:rPr lang="en-US" altLang="zh-TW" sz="2400" i="1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a</a:t>
            </a:r>
            <a:r>
              <a:rPr lang="fr-FR" sz="2400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= 8 days (light blue). For comparison, solid light blue curve is when </a:t>
            </a:r>
            <a:r>
              <a:rPr lang="en-US" altLang="zh-TW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</a:t>
            </a:r>
            <a:r>
              <a:rPr lang="en-US" altLang="zh-TW" sz="2400" i="1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a</a:t>
            </a:r>
            <a:r>
              <a:rPr lang="fr-FR" sz="2400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= 8 without assortative transmission (same as in Figure 3).</a:t>
            </a:r>
            <a:r>
              <a:rPr lang="fr-FR" sz="2400" b="1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(A-D) </a:t>
            </a:r>
            <a:r>
              <a:rPr lang="fr-FR" sz="2400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With susceptible depletion. </a:t>
            </a:r>
            <a:r>
              <a:rPr lang="fr-FR" sz="2400" b="1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(E-H)</a:t>
            </a:r>
            <a:r>
              <a:rPr lang="fr-FR" sz="2400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Changes are comparable with 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intervention when the reproduction number is reduced to similar levels as with susceptible depletion.</a:t>
            </a:r>
            <a:endParaRPr lang="en-US" sz="2400" dirty="0"/>
          </a:p>
        </p:txBody>
      </p:sp>
      <p:sp>
        <p:nvSpPr>
          <p:cNvPr id="618" name="CustomShape 1">
            <a:extLst>
              <a:ext uri="{FF2B5EF4-FFF2-40B4-BE49-F238E27FC236}">
                <a16:creationId xmlns:a16="http://schemas.microsoft.com/office/drawing/2014/main" id="{D7C9612A-D06B-704E-87D0-DEB57BE9F1ED}"/>
              </a:ext>
            </a:extLst>
          </p:cNvPr>
          <p:cNvSpPr/>
          <p:nvPr/>
        </p:nvSpPr>
        <p:spPr>
          <a:xfrm>
            <a:off x="13649616" y="18848867"/>
            <a:ext cx="14401800" cy="195373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731520" tIns="182880" rIns="182880" bIns="182880"/>
          <a:lstStyle/>
          <a:p>
            <a:pPr algn="just">
              <a:spcAft>
                <a:spcPts val="1800"/>
              </a:spcAft>
            </a:pPr>
            <a:r>
              <a:rPr lang="fr-FR" sz="42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4. Longer time </a:t>
            </a:r>
            <a:r>
              <a:rPr lang="fr-FR" sz="4200" b="1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scales</a:t>
            </a:r>
            <a:r>
              <a:rPr lang="fr-FR" sz="42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&amp; assortative transmission</a:t>
            </a:r>
            <a:endParaRPr lang="fr-FR" altLang="zh-TW" sz="42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fr-FR" altLang="zh-TW" sz="48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fr-FR" altLang="zh-TW" sz="48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fr-FR" altLang="zh-TW" sz="48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fr-FR" altLang="zh-TW" sz="48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fr-FR" altLang="zh-TW" sz="48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fr-FR" altLang="zh-TW" sz="48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fr-FR" altLang="zh-TW" sz="48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fr-FR" altLang="zh-TW" sz="48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fr-FR" altLang="zh-TW" sz="48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fr-FR" altLang="zh-TW" sz="48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en-US" altLang="zh-TW" sz="4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</p:txBody>
      </p:sp>
      <p:sp>
        <p:nvSpPr>
          <p:cNvPr id="638" name="Rectangle 637">
            <a:extLst>
              <a:ext uri="{FF2B5EF4-FFF2-40B4-BE49-F238E27FC236}">
                <a16:creationId xmlns:a16="http://schemas.microsoft.com/office/drawing/2014/main" id="{09884313-7F20-1C41-A1E9-AA6D49A94B6B}"/>
              </a:ext>
            </a:extLst>
          </p:cNvPr>
          <p:cNvSpPr/>
          <p:nvPr/>
        </p:nvSpPr>
        <p:spPr>
          <a:xfrm>
            <a:off x="35771035" y="32518290"/>
            <a:ext cx="763652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/>
              <a:t>Acknowledgments: </a:t>
            </a:r>
            <a:r>
              <a:rPr lang="en-US" sz="2000" dirty="0"/>
              <a:t>Simons Foundation, award number AWD-001014</a:t>
            </a:r>
          </a:p>
        </p:txBody>
      </p:sp>
      <p:sp>
        <p:nvSpPr>
          <p:cNvPr id="647" name="CustomShape 1">
            <a:extLst>
              <a:ext uri="{FF2B5EF4-FFF2-40B4-BE49-F238E27FC236}">
                <a16:creationId xmlns:a16="http://schemas.microsoft.com/office/drawing/2014/main" id="{526CA4E6-3B74-B845-A820-70E8058CDAAF}"/>
              </a:ext>
            </a:extLst>
          </p:cNvPr>
          <p:cNvSpPr/>
          <p:nvPr/>
        </p:nvSpPr>
        <p:spPr>
          <a:xfrm>
            <a:off x="-533400" y="4572001"/>
            <a:ext cx="14509605" cy="178141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731520" tIns="182880" rIns="182880" bIns="182880"/>
          <a:lstStyle/>
          <a:p>
            <a:pPr algn="just">
              <a:spcAft>
                <a:spcPts val="1800"/>
              </a:spcAft>
            </a:pPr>
            <a:r>
              <a:rPr lang="en-GB" sz="4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1. Overview</a:t>
            </a:r>
            <a:endParaRPr lang="en-GB" sz="4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Helvetica" charset="0"/>
              <a:cs typeface="Helvetica" charset="0"/>
            </a:endParaRPr>
          </a:p>
          <a:p>
            <a:pPr marL="571500" indent="-571500" algn="just">
              <a:lnSpc>
                <a:spcPct val="110000"/>
              </a:lnSpc>
              <a:spcAft>
                <a:spcPts val="1800"/>
              </a:spcAft>
              <a:buClr>
                <a:srgbClr val="F3B710"/>
              </a:buClr>
              <a:buSzPct val="130000"/>
              <a:buFont typeface="ZapfDingbatsITC" charset="0"/>
              <a:buChar char="➤"/>
            </a:pPr>
            <a:r>
              <a:rPr lang="en-US" altLang="zh-TW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The </a:t>
            </a:r>
            <a:r>
              <a:rPr lang="en-US" altLang="zh-TW" sz="32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generation interval</a:t>
            </a:r>
            <a:r>
              <a:rPr lang="en-US" altLang="zh-TW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shapes epidemic growth</a:t>
            </a:r>
            <a:endParaRPr lang="en-US" altLang="zh-TW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marL="571500" indent="-571500" algn="just">
              <a:lnSpc>
                <a:spcPct val="110000"/>
              </a:lnSpc>
              <a:spcAft>
                <a:spcPts val="1800"/>
              </a:spcAft>
              <a:buClr>
                <a:srgbClr val="F3B710"/>
              </a:buClr>
              <a:buSzPct val="130000"/>
              <a:buFont typeface="ZapfDingbatsITC" charset="0"/>
              <a:buChar char="➤"/>
            </a:pPr>
            <a:endParaRPr lang="en-US" altLang="zh-TW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</p:txBody>
      </p:sp>
      <p:sp>
        <p:nvSpPr>
          <p:cNvPr id="337" name="CustomShape 10">
            <a:extLst>
              <a:ext uri="{FF2B5EF4-FFF2-40B4-BE49-F238E27FC236}">
                <a16:creationId xmlns:a16="http://schemas.microsoft.com/office/drawing/2014/main" id="{C320B9CD-31B6-C14D-843F-60FE9AAD9206}"/>
              </a:ext>
            </a:extLst>
          </p:cNvPr>
          <p:cNvSpPr/>
          <p:nvPr/>
        </p:nvSpPr>
        <p:spPr>
          <a:xfrm>
            <a:off x="152400" y="2892968"/>
            <a:ext cx="13385581" cy="18713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0" tIns="47880" rIns="457200" bIns="47880" anchor="ctr" anchorCtr="0"/>
          <a:lstStyle/>
          <a:p>
            <a:r>
              <a:rPr lang="en-US" sz="2400" b="1" strike="noStrike" spc="-1" dirty="0">
                <a:uFill>
                  <a:solidFill>
                    <a:srgbClr val="FFFFFF"/>
                  </a:solidFill>
                </a:uFill>
                <a:ea typeface="Arial"/>
                <a:cs typeface="Helvetica"/>
              </a:rPr>
              <a:t>email:</a:t>
            </a:r>
            <a:r>
              <a:rPr lang="en-US" sz="2400" strike="noStrike" spc="-1" dirty="0">
                <a:uFill>
                  <a:solidFill>
                    <a:srgbClr val="FFFFFF"/>
                  </a:solidFill>
                </a:uFill>
                <a:ea typeface="Arial"/>
                <a:cs typeface="Helvetica"/>
              </a:rPr>
              <a:t> </a:t>
            </a:r>
            <a:r>
              <a:rPr lang="en-US" sz="2400" strike="noStrike" spc="-1" dirty="0" err="1">
                <a:uFill>
                  <a:solidFill>
                    <a:srgbClr val="FFFFFF"/>
                  </a:solidFill>
                </a:uFill>
                <a:ea typeface="Arial"/>
                <a:cs typeface="Helvetica"/>
              </a:rPr>
              <a:t>jeremy.harris@gatech.edu</a:t>
            </a:r>
            <a:endParaRPr lang="en-US" sz="2400" strike="noStrike" spc="-1" dirty="0">
              <a:uFill>
                <a:solidFill>
                  <a:srgbClr val="FFFFFF"/>
                </a:solidFill>
              </a:uFill>
              <a:ea typeface="Arial"/>
              <a:cs typeface="Helvetica"/>
            </a:endParaRPr>
          </a:p>
          <a:p>
            <a:r>
              <a:rPr lang="en-US" sz="2400" b="1" spc="-1" dirty="0">
                <a:uFill>
                  <a:solidFill>
                    <a:srgbClr val="FFFFFF"/>
                  </a:solidFill>
                </a:uFill>
                <a:ea typeface="Arial"/>
                <a:cs typeface="Helvetica"/>
              </a:rPr>
              <a:t>poster content: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  <a:ea typeface="Arial"/>
                <a:cs typeface="Helvetica"/>
              </a:rPr>
              <a:t> https://</a:t>
            </a:r>
            <a:r>
              <a:rPr lang="en-US" sz="2400" spc="-1" dirty="0" err="1">
                <a:uFill>
                  <a:solidFill>
                    <a:srgbClr val="FFFFFF"/>
                  </a:solidFill>
                </a:uFill>
                <a:ea typeface="Arial"/>
                <a:cs typeface="Helvetica"/>
              </a:rPr>
              <a:t>github.com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  <a:ea typeface="Arial"/>
                <a:cs typeface="Helvetica"/>
              </a:rPr>
              <a:t>/Jeremy-D-Harris/poster_NSFstudentConference_covid19</a:t>
            </a:r>
            <a:endParaRPr lang="en-US" sz="2400" strike="noStrike" spc="-1" dirty="0">
              <a:uFill>
                <a:solidFill>
                  <a:srgbClr val="FFFFFF"/>
                </a:solidFill>
              </a:uFill>
              <a:ea typeface="Arial"/>
              <a:cs typeface="Helvetica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9AF9ECA-7231-6B4D-8B7F-E69C1615FB24}"/>
              </a:ext>
            </a:extLst>
          </p:cNvPr>
          <p:cNvPicPr>
            <a:picLocks noChangeAspect="1"/>
          </p:cNvPicPr>
          <p:nvPr/>
        </p:nvPicPr>
        <p:blipFill>
          <a:blip r:embed="rId33"/>
          <a:stretch>
            <a:fillRect/>
          </a:stretch>
        </p:blipFill>
        <p:spPr>
          <a:xfrm>
            <a:off x="14481372" y="5715000"/>
            <a:ext cx="12254862" cy="10058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2C6E40D-65A9-9D4C-9AA5-029115BCABD9}"/>
              </a:ext>
            </a:extLst>
          </p:cNvPr>
          <p:cNvPicPr>
            <a:picLocks noChangeAspect="1"/>
          </p:cNvPicPr>
          <p:nvPr/>
        </p:nvPicPr>
        <p:blipFill>
          <a:blip r:embed="rId34"/>
          <a:stretch>
            <a:fillRect/>
          </a:stretch>
        </p:blipFill>
        <p:spPr>
          <a:xfrm>
            <a:off x="14403725" y="19812000"/>
            <a:ext cx="12386251" cy="100584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3D2F61A-7D58-C141-9E25-9CDF82BC7F0A}"/>
              </a:ext>
            </a:extLst>
          </p:cNvPr>
          <p:cNvPicPr>
            <a:picLocks noChangeAspect="1"/>
          </p:cNvPicPr>
          <p:nvPr/>
        </p:nvPicPr>
        <p:blipFill>
          <a:blip r:embed="rId35"/>
          <a:stretch>
            <a:fillRect/>
          </a:stretch>
        </p:blipFill>
        <p:spPr>
          <a:xfrm>
            <a:off x="775744" y="28038864"/>
            <a:ext cx="12347489" cy="3200400"/>
          </a:xfrm>
          <a:prstGeom prst="rect">
            <a:avLst/>
          </a:prstGeom>
        </p:spPr>
      </p:pic>
      <p:sp>
        <p:nvSpPr>
          <p:cNvPr id="597" name="Rectangle 596">
            <a:extLst>
              <a:ext uri="{FF2B5EF4-FFF2-40B4-BE49-F238E27FC236}">
                <a16:creationId xmlns:a16="http://schemas.microsoft.com/office/drawing/2014/main" id="{00AA589B-11A8-6B4E-A531-626DF88037DF}"/>
              </a:ext>
            </a:extLst>
          </p:cNvPr>
          <p:cNvSpPr/>
          <p:nvPr/>
        </p:nvSpPr>
        <p:spPr>
          <a:xfrm>
            <a:off x="14418605" y="15925800"/>
            <a:ext cx="12801600" cy="29158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10000"/>
              </a:lnSpc>
              <a:spcAft>
                <a:spcPts val="1800"/>
              </a:spcAft>
              <a:buClr>
                <a:srgbClr val="F3B710"/>
              </a:buClr>
              <a:buSzPct val="130000"/>
            </a:pPr>
            <a:r>
              <a:rPr lang="en-US" altLang="zh-TW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Figure 3.</a:t>
            </a:r>
            <a:r>
              <a:rPr lang="en-US" altLang="zh-TW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</a:t>
            </a:r>
            <a:r>
              <a:rPr lang="en-US" altLang="zh-TW" sz="24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Longer time sales of asymptomatic infections increase the proportion of asymptomatic transmission. </a:t>
            </a:r>
            <a:r>
              <a:rPr lang="en-US" altLang="zh-TW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Setting the infectious period of symptomatic individuals to </a:t>
            </a:r>
            <a:r>
              <a:rPr lang="en-US" altLang="zh-TW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</a:t>
            </a:r>
            <a:r>
              <a:rPr lang="en-US" altLang="zh-TW" sz="2400" i="1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s</a:t>
            </a:r>
            <a:r>
              <a:rPr lang="en-US" altLang="zh-TW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= 5 days, we increase the infectious period of asymptomatic carriers from </a:t>
            </a:r>
            <a:r>
              <a:rPr lang="en-US" altLang="zh-TW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</a:t>
            </a:r>
            <a:r>
              <a:rPr lang="en-US" altLang="zh-TW" sz="2400" i="1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a</a:t>
            </a:r>
            <a:r>
              <a:rPr lang="en-US" altLang="zh-TW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= 5 days (dark blue), </a:t>
            </a:r>
            <a:r>
              <a:rPr lang="en-US" altLang="zh-TW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</a:t>
            </a:r>
            <a:r>
              <a:rPr lang="en-US" altLang="zh-TW" sz="2400" i="1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a</a:t>
            </a:r>
            <a:r>
              <a:rPr lang="en-US" altLang="zh-TW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= 6 days (purple), </a:t>
            </a:r>
            <a:r>
              <a:rPr lang="en-US" altLang="zh-TW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</a:t>
            </a:r>
            <a:r>
              <a:rPr lang="en-US" altLang="zh-TW" sz="2400" i="1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a</a:t>
            </a:r>
            <a:r>
              <a:rPr lang="en-US" altLang="zh-TW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= 8 days (light blue).</a:t>
            </a:r>
            <a:r>
              <a:rPr lang="en-US" altLang="zh-TW" sz="24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</a:t>
            </a:r>
            <a:r>
              <a:rPr lang="en-US" altLang="zh-TW" sz="2400" b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(A-D) 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Without intervention the susceptible population is depleted. As new infections decrease, the proportion of asymptomatic transmission increases when the asymptomatic infectious period </a:t>
            </a:r>
            <a:r>
              <a:rPr lang="en-US" altLang="zh-TW" sz="2400" u="sng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is longer. </a:t>
            </a:r>
            <a:r>
              <a:rPr lang="en-US" altLang="zh-TW" sz="2400" b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(E-H) 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Changes in the proportion of asymptomatic transmission are comparable with intervention when the reproduction number is reduced to similar levels as with susceptible depletion.</a:t>
            </a:r>
            <a:endParaRPr lang="fr-FR" sz="2400" spc="-1" dirty="0">
              <a:uFill>
                <a:solidFill>
                  <a:srgbClr val="FFFFFF"/>
                </a:solidFill>
              </a:uFill>
              <a:ea typeface="Helvetica" charset="0"/>
              <a:cs typeface="Helvetica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ADFDDC5A-5EB7-F947-946A-BE01065F8DE8}"/>
              </a:ext>
            </a:extLst>
          </p:cNvPr>
          <p:cNvPicPr>
            <a:picLocks noChangeAspect="1"/>
          </p:cNvPicPr>
          <p:nvPr/>
        </p:nvPicPr>
        <p:blipFill rotWithShape="1">
          <a:blip r:embed="rId36"/>
          <a:srcRect l="3266" t="3286" r="51569" b="6405"/>
          <a:stretch/>
        </p:blipFill>
        <p:spPr>
          <a:xfrm>
            <a:off x="28981998" y="5653707"/>
            <a:ext cx="6109762" cy="10587595"/>
          </a:xfrm>
          <a:prstGeom prst="rect">
            <a:avLst/>
          </a:prstGeom>
        </p:spPr>
      </p:pic>
      <p:sp>
        <p:nvSpPr>
          <p:cNvPr id="338" name="TextBox 337">
            <a:extLst>
              <a:ext uri="{FF2B5EF4-FFF2-40B4-BE49-F238E27FC236}">
                <a16:creationId xmlns:a16="http://schemas.microsoft.com/office/drawing/2014/main" id="{A1D1113E-FC21-3547-9F55-5D4FE5F8F742}"/>
              </a:ext>
            </a:extLst>
          </p:cNvPr>
          <p:cNvSpPr txBox="1"/>
          <p:nvPr/>
        </p:nvSpPr>
        <p:spPr>
          <a:xfrm>
            <a:off x="28981997" y="16153146"/>
            <a:ext cx="1368411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i="1" dirty="0"/>
              <a:t>Figure 5.</a:t>
            </a:r>
            <a:r>
              <a:rPr lang="en-US" sz="2400" b="1" i="1" dirty="0"/>
              <a:t> </a:t>
            </a:r>
            <a:r>
              <a:rPr lang="en-US" sz="2400" b="1" dirty="0"/>
              <a:t>Longer generation intervals of asymptomatic infections coupled with age-dependent assortative mixing and disease factors can decrease the average age of infection. </a:t>
            </a:r>
            <a:r>
              <a:rPr lang="en-US" sz="2400" dirty="0"/>
              <a:t>Solid lines indicate baseline contact rates. Dashed lines indicate 4 times (4x) the assortative mixing by age from baseline contacts. We compare when asymptomatic and symptomatic infectious periods equal (</a:t>
            </a:r>
            <a:r>
              <a:rPr lang="en-US" sz="2400" i="1" dirty="0"/>
              <a:t>T</a:t>
            </a:r>
            <a:r>
              <a:rPr lang="en-US" sz="2400" i="1" baseline="-25000" dirty="0"/>
              <a:t>a</a:t>
            </a:r>
            <a:r>
              <a:rPr lang="en-US" sz="2400" dirty="0"/>
              <a:t> = </a:t>
            </a:r>
            <a:r>
              <a:rPr lang="en-US" sz="2400" i="1" dirty="0"/>
              <a:t>T</a:t>
            </a:r>
            <a:r>
              <a:rPr lang="en-US" sz="2400" i="1" baseline="-25000" dirty="0"/>
              <a:t>s</a:t>
            </a:r>
            <a:r>
              <a:rPr lang="en-US" sz="2400" dirty="0"/>
              <a:t> = 5 days) and when the asymptomatic infectious period is longer (</a:t>
            </a:r>
            <a:r>
              <a:rPr lang="en-US" sz="2400" i="1" dirty="0"/>
              <a:t>T</a:t>
            </a:r>
            <a:r>
              <a:rPr lang="en-US" sz="2400" i="1" baseline="-25000" dirty="0"/>
              <a:t>a</a:t>
            </a:r>
            <a:r>
              <a:rPr lang="en-US" sz="2400" dirty="0"/>
              <a:t> = 8 days vs. </a:t>
            </a:r>
            <a:r>
              <a:rPr lang="en-US" sz="2400" i="1" dirty="0"/>
              <a:t>T</a:t>
            </a:r>
            <a:r>
              <a:rPr lang="en-US" sz="2400" i="1" baseline="-25000" dirty="0"/>
              <a:t>s</a:t>
            </a:r>
            <a:r>
              <a:rPr lang="en-US" sz="2400" dirty="0"/>
              <a:t> = 5 days). </a:t>
            </a:r>
          </a:p>
        </p:txBody>
      </p:sp>
      <p:sp>
        <p:nvSpPr>
          <p:cNvPr id="339" name="CustomShape 1">
            <a:extLst>
              <a:ext uri="{FF2B5EF4-FFF2-40B4-BE49-F238E27FC236}">
                <a16:creationId xmlns:a16="http://schemas.microsoft.com/office/drawing/2014/main" id="{8EE165D3-A1B7-9842-A723-011AA3E92924}"/>
              </a:ext>
            </a:extLst>
          </p:cNvPr>
          <p:cNvSpPr/>
          <p:nvPr/>
        </p:nvSpPr>
        <p:spPr>
          <a:xfrm>
            <a:off x="27705840" y="17907000"/>
            <a:ext cx="15083882" cy="6477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731520" tIns="182880" rIns="182880" bIns="182880"/>
          <a:lstStyle/>
          <a:p>
            <a:pPr algn="just">
              <a:spcAft>
                <a:spcPts val="1800"/>
              </a:spcAft>
            </a:pPr>
            <a:r>
              <a:rPr lang="en-GB" sz="48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6. Conclusions</a:t>
            </a:r>
          </a:p>
          <a:p>
            <a:pPr algn="just">
              <a:spcAft>
                <a:spcPts val="1800"/>
              </a:spcAft>
            </a:pPr>
            <a:r>
              <a:rPr lang="en-US" sz="3200" dirty="0"/>
              <a:t>Consequences of longer periods of transmission for asymptomatic individuals relative to symptomatic individuals:</a:t>
            </a:r>
          </a:p>
          <a:p>
            <a:pPr marL="2414709" lvl="1" indent="-571500" algn="just">
              <a:spcAft>
                <a:spcPts val="1800"/>
              </a:spcAft>
              <a:buClr>
                <a:srgbClr val="F3B710"/>
              </a:buClr>
              <a:buFont typeface="Courier New" panose="02070309020205020404" pitchFamily="49" charset="0"/>
              <a:buChar char="o"/>
            </a:pPr>
            <a:r>
              <a:rPr lang="en-US" sz="3200" dirty="0"/>
              <a:t>The proportion of new infections from asymptomatic transmission can increase when total infections decrease </a:t>
            </a:r>
            <a:r>
              <a:rPr lang="en-US" sz="32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(</a:t>
            </a:r>
            <a:r>
              <a:rPr lang="en-US" sz="3200" b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Fig. 3C,G</a:t>
            </a:r>
            <a:r>
              <a:rPr lang="en-US" sz="32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).</a:t>
            </a:r>
          </a:p>
          <a:p>
            <a:pPr marL="2414709" lvl="1" indent="-571500" algn="just">
              <a:spcAft>
                <a:spcPts val="1800"/>
              </a:spcAft>
              <a:buClr>
                <a:srgbClr val="F3B710"/>
              </a:buClr>
              <a:buFont typeface="Courier New" panose="02070309020205020404" pitchFamily="49" charset="0"/>
              <a:buChar char="o"/>
            </a:pPr>
            <a:r>
              <a:rPr lang="en-US" sz="3200" dirty="0"/>
              <a:t>Including assortative transmission may also increase the proportion of new asymptomatic infections </a:t>
            </a:r>
            <a:r>
              <a:rPr lang="en-US" sz="32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(</a:t>
            </a:r>
            <a:r>
              <a:rPr lang="en-US" sz="3200" b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Fig. 4B,F</a:t>
            </a:r>
            <a:r>
              <a:rPr lang="en-US" sz="32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).</a:t>
            </a:r>
          </a:p>
          <a:p>
            <a:pPr marL="571500" indent="-571500" algn="just">
              <a:spcAft>
                <a:spcPts val="1800"/>
              </a:spcAft>
              <a:buClr>
                <a:srgbClr val="F3B710"/>
              </a:buClr>
              <a:buFont typeface="ZapfDingbatsITC" charset="0"/>
              <a:buChar char="➤"/>
            </a:pP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Coupling longer time scales with age-dependent contacts and susceptibility estimates shifts the age distribution of infection toward younger age groups: </a:t>
            </a:r>
          </a:p>
          <a:p>
            <a:pPr marL="2414709" lvl="1" indent="-571500" algn="just">
              <a:spcAft>
                <a:spcPts val="1800"/>
              </a:spcAft>
              <a:buClr>
                <a:srgbClr val="F3B710"/>
              </a:buClr>
              <a:buFont typeface="Courier New" panose="02070309020205020404" pitchFamily="49" charset="0"/>
              <a:buChar char="o"/>
            </a:pPr>
            <a:r>
              <a:rPr lang="en-US" sz="3200" dirty="0"/>
              <a:t>When total new infections decrease the average age of those infected should go down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due to the increase in the proportion of asymptomatic infections (which tend to occur in younger individuals) </a:t>
            </a:r>
          </a:p>
          <a:p>
            <a:pPr marL="2414709" lvl="1" indent="-571500" algn="just">
              <a:spcAft>
                <a:spcPts val="1800"/>
              </a:spcAft>
              <a:buClr>
                <a:srgbClr val="F3B710"/>
              </a:buClr>
              <a:buFont typeface="Courier New" panose="02070309020205020404" pitchFamily="49" charset="0"/>
              <a:buChar char="o"/>
            </a:pP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Such changes in age may explain the decrease in the median age of infection over summer 2020 in the US (</a:t>
            </a:r>
            <a:r>
              <a:rPr lang="en-US" sz="3200" b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Fig. 5 D,I</a:t>
            </a:r>
            <a:r>
              <a:rPr lang="en-US" sz="32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;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see data from CDC, Fig. 1 of [7]).</a:t>
            </a:r>
          </a:p>
          <a:p>
            <a:pPr marL="571500" indent="-571500" algn="just">
              <a:spcAft>
                <a:spcPts val="1800"/>
              </a:spcAft>
              <a:buClr>
                <a:srgbClr val="F3B710"/>
              </a:buClr>
              <a:buFont typeface="ZapfDingbatsITC" charset="0"/>
              <a:buChar char="➤"/>
            </a:pP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Overall, t</a:t>
            </a:r>
            <a:r>
              <a:rPr lang="en-US" sz="3200" dirty="0"/>
              <a:t>hese results show the importance of the relative contribution of asymptomatic transmission toward overall disease dynamics in COVID-19.</a:t>
            </a:r>
            <a:endParaRPr lang="en-US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</p:txBody>
      </p:sp>
      <p:sp>
        <p:nvSpPr>
          <p:cNvPr id="348" name="TextBox 347">
            <a:extLst>
              <a:ext uri="{FF2B5EF4-FFF2-40B4-BE49-F238E27FC236}">
                <a16:creationId xmlns:a16="http://schemas.microsoft.com/office/drawing/2014/main" id="{6A18688D-E766-6A49-BCB1-F11566C938B3}"/>
              </a:ext>
            </a:extLst>
          </p:cNvPr>
          <p:cNvSpPr txBox="1"/>
          <p:nvPr/>
        </p:nvSpPr>
        <p:spPr>
          <a:xfrm>
            <a:off x="41865430" y="12709334"/>
            <a:ext cx="10508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</a:rPr>
              <a:t>~4 years</a:t>
            </a:r>
          </a:p>
        </p:txBody>
      </p:sp>
      <p:sp>
        <p:nvSpPr>
          <p:cNvPr id="349" name="Right Brace 348">
            <a:extLst>
              <a:ext uri="{FF2B5EF4-FFF2-40B4-BE49-F238E27FC236}">
                <a16:creationId xmlns:a16="http://schemas.microsoft.com/office/drawing/2014/main" id="{E30E69F6-E0C4-464B-B907-F3C3BD5DF6AF}"/>
              </a:ext>
            </a:extLst>
          </p:cNvPr>
          <p:cNvSpPr/>
          <p:nvPr/>
        </p:nvSpPr>
        <p:spPr>
          <a:xfrm>
            <a:off x="34819934" y="12335862"/>
            <a:ext cx="232066" cy="925312"/>
          </a:xfrm>
          <a:prstGeom prst="rightBrace">
            <a:avLst/>
          </a:prstGeom>
          <a:ln w="254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58" name="Picture 357">
            <a:extLst>
              <a:ext uri="{FF2B5EF4-FFF2-40B4-BE49-F238E27FC236}">
                <a16:creationId xmlns:a16="http://schemas.microsoft.com/office/drawing/2014/main" id="{D3D3128E-C926-BD4E-B15F-3B5211C4387B}"/>
              </a:ext>
            </a:extLst>
          </p:cNvPr>
          <p:cNvPicPr>
            <a:picLocks noChangeAspect="1"/>
          </p:cNvPicPr>
          <p:nvPr/>
        </p:nvPicPr>
        <p:blipFill rotWithShape="1">
          <a:blip r:embed="rId37"/>
          <a:srcRect l="48584" t="3286" r="7662" b="6405"/>
          <a:stretch/>
        </p:blipFill>
        <p:spPr>
          <a:xfrm>
            <a:off x="35814000" y="5719205"/>
            <a:ext cx="5918902" cy="10587595"/>
          </a:xfrm>
          <a:prstGeom prst="rect">
            <a:avLst/>
          </a:prstGeom>
        </p:spPr>
      </p:pic>
      <p:sp>
        <p:nvSpPr>
          <p:cNvPr id="374" name="Right Brace 373">
            <a:extLst>
              <a:ext uri="{FF2B5EF4-FFF2-40B4-BE49-F238E27FC236}">
                <a16:creationId xmlns:a16="http://schemas.microsoft.com/office/drawing/2014/main" id="{DAE0AA12-5781-3D4B-9EE5-CBB07EB184F4}"/>
              </a:ext>
            </a:extLst>
          </p:cNvPr>
          <p:cNvSpPr/>
          <p:nvPr/>
        </p:nvSpPr>
        <p:spPr>
          <a:xfrm>
            <a:off x="41593605" y="12392559"/>
            <a:ext cx="232066" cy="925312"/>
          </a:xfrm>
          <a:prstGeom prst="rightBrace">
            <a:avLst/>
          </a:prstGeom>
          <a:ln w="254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0" name="TextBox 379">
            <a:extLst>
              <a:ext uri="{FF2B5EF4-FFF2-40B4-BE49-F238E27FC236}">
                <a16:creationId xmlns:a16="http://schemas.microsoft.com/office/drawing/2014/main" id="{4BD24ABE-1CE8-A648-A151-5C92223BD31D}"/>
              </a:ext>
            </a:extLst>
          </p:cNvPr>
          <p:cNvSpPr txBox="1"/>
          <p:nvPr/>
        </p:nvSpPr>
        <p:spPr>
          <a:xfrm>
            <a:off x="35051700" y="12639735"/>
            <a:ext cx="96853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</a:rPr>
              <a:t>~18-22 </a:t>
            </a:r>
          </a:p>
          <a:p>
            <a:r>
              <a:rPr lang="en-US" sz="2000" dirty="0">
                <a:solidFill>
                  <a:srgbClr val="C00000"/>
                </a:solidFill>
              </a:rPr>
              <a:t>years</a:t>
            </a:r>
          </a:p>
        </p:txBody>
      </p:sp>
    </p:spTree>
    <p:extLst>
      <p:ext uri="{BB962C8B-B14F-4D97-AF65-F5344CB8AC3E}">
        <p14:creationId xmlns:p14="http://schemas.microsoft.com/office/powerpoint/2010/main" val="127269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22261</TotalTime>
  <Words>1493</Words>
  <Application>Microsoft Macintosh PowerPoint</Application>
  <PresentationFormat>Custom</PresentationFormat>
  <Paragraphs>111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Courier New</vt:lpstr>
      <vt:lpstr>ZapfDingbatsITC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Harris, Jeremy</cp:lastModifiedBy>
  <cp:revision>331</cp:revision>
  <cp:lastPrinted>2021-04-30T16:07:42Z</cp:lastPrinted>
  <dcterms:created xsi:type="dcterms:W3CDTF">2017-11-22T21:13:06Z</dcterms:created>
  <dcterms:modified xsi:type="dcterms:W3CDTF">2021-04-30T17:33:04Z</dcterms:modified>
</cp:coreProperties>
</file>

<file path=docProps/thumbnail.jpeg>
</file>